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8"/>
  </p:notesMasterIdLst>
  <p:sldIdLst>
    <p:sldId id="256" r:id="rId5"/>
    <p:sldId id="257" r:id="rId6"/>
    <p:sldId id="258" r:id="rId7"/>
    <p:sldId id="304" r:id="rId8"/>
    <p:sldId id="261" r:id="rId9"/>
    <p:sldId id="268" r:id="rId10"/>
    <p:sldId id="259" r:id="rId11"/>
    <p:sldId id="307" r:id="rId12"/>
    <p:sldId id="275" r:id="rId13"/>
    <p:sldId id="276" r:id="rId14"/>
    <p:sldId id="272" r:id="rId15"/>
    <p:sldId id="284" r:id="rId16"/>
    <p:sldId id="298" r:id="rId17"/>
    <p:sldId id="300" r:id="rId18"/>
    <p:sldId id="308" r:id="rId19"/>
    <p:sldId id="301" r:id="rId20"/>
    <p:sldId id="290" r:id="rId21"/>
    <p:sldId id="306" r:id="rId22"/>
    <p:sldId id="309" r:id="rId23"/>
    <p:sldId id="278" r:id="rId24"/>
    <p:sldId id="314" r:id="rId25"/>
    <p:sldId id="310" r:id="rId26"/>
    <p:sldId id="280" r:id="rId27"/>
    <p:sldId id="311" r:id="rId28"/>
    <p:sldId id="266" r:id="rId29"/>
    <p:sldId id="312" r:id="rId30"/>
    <p:sldId id="279" r:id="rId31"/>
    <p:sldId id="303" r:id="rId32"/>
    <p:sldId id="313" r:id="rId33"/>
    <p:sldId id="281" r:id="rId34"/>
    <p:sldId id="292" r:id="rId35"/>
    <p:sldId id="283" r:id="rId36"/>
    <p:sldId id="26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0CFF"/>
    <a:srgbClr val="3184C6"/>
    <a:srgbClr val="E8752A"/>
    <a:srgbClr val="010303"/>
    <a:srgbClr val="C80200"/>
    <a:srgbClr val="1A171A"/>
    <a:srgbClr val="3285C5"/>
    <a:srgbClr val="D7EFF6"/>
    <a:srgbClr val="E87429"/>
    <a:srgbClr val="3386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694247-C0FC-F046-B85B-369C7C86600D}" v="515" dt="2019-10-24T13:15:14.4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77"/>
    <p:restoredTop sz="68027"/>
  </p:normalViewPr>
  <p:slideViewPr>
    <p:cSldViewPr snapToGrid="0" snapToObjects="1">
      <p:cViewPr varScale="1">
        <p:scale>
          <a:sx n="101" d="100"/>
          <a:sy n="101" d="100"/>
        </p:scale>
        <p:origin x="128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tiff>
</file>

<file path=ppt/media/image6.pn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0E1A16-15DF-8043-B7AD-B6EFBE970751}" type="datetimeFigureOut">
              <a:rPr lang="en-US" smtClean="0"/>
              <a:t>10/24/19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F231F5-08B5-3B45-A980-3E3DADC273C6}" type="slidenum">
              <a:rPr lang="en-US" smtClean="0"/>
              <a:t>‹#›</a:t>
            </a:fld>
            <a:endParaRPr lang="en-US"/>
          </a:p>
        </p:txBody>
      </p:sp>
    </p:spTree>
    <p:extLst>
      <p:ext uri="{BB962C8B-B14F-4D97-AF65-F5344CB8AC3E}">
        <p14:creationId xmlns:p14="http://schemas.microsoft.com/office/powerpoint/2010/main" val="118845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1</a:t>
            </a:fld>
            <a:endParaRPr lang="en-US"/>
          </a:p>
        </p:txBody>
      </p:sp>
    </p:spTree>
    <p:extLst>
      <p:ext uri="{BB962C8B-B14F-4D97-AF65-F5344CB8AC3E}">
        <p14:creationId xmlns:p14="http://schemas.microsoft.com/office/powerpoint/2010/main" val="28162997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POWERFUL</a:t>
            </a:r>
            <a:r>
              <a:rPr lang="en-US" dirty="0"/>
              <a:t>:</a:t>
            </a:r>
          </a:p>
          <a:p>
            <a:pPr marL="171450" indent="-171450">
              <a:buFontTx/>
              <a:buChar char="-"/>
            </a:pPr>
            <a:r>
              <a:rPr lang="en-GB" dirty="0"/>
              <a:t>Rich with built-in reusable features.</a:t>
            </a:r>
            <a:endParaRPr lang="en-US" dirty="0"/>
          </a:p>
          <a:p>
            <a:pPr marL="171450" indent="-171450">
              <a:buFontTx/>
              <a:buChar char="-"/>
            </a:pPr>
            <a:r>
              <a:rPr lang="en-US" dirty="0"/>
              <a:t>Caters for state management – you </a:t>
            </a:r>
            <a:r>
              <a:rPr lang="en-GB" sz="1200" b="0" i="0" kern="1200" dirty="0">
                <a:solidFill>
                  <a:schemeClr val="tx1"/>
                </a:solidFill>
                <a:effectLst/>
                <a:latin typeface="+mn-lt"/>
                <a:ea typeface="+mn-ea"/>
                <a:cs typeface="+mn-cs"/>
              </a:rPr>
              <a:t>describe the desired state of your systems and Ansible figures out how to achieve it. </a:t>
            </a:r>
            <a:endParaRPr lang="en-US" dirty="0"/>
          </a:p>
          <a:p>
            <a:pPr marL="171450" indent="-171450">
              <a:buFontTx/>
              <a:buChar char="-"/>
            </a:pPr>
            <a:r>
              <a:rPr lang="en-US" dirty="0"/>
              <a:t>By design we have a greater chance of repeatability, consistency and atomicity.</a:t>
            </a:r>
          </a:p>
          <a:p>
            <a:pPr marL="171450" indent="-171450">
              <a:buFontTx/>
              <a:buChar char="-"/>
            </a:pPr>
            <a:r>
              <a:rPr lang="en-US" dirty="0"/>
              <a:t>The power also comes from succinct commands, yet with rich consequences.  </a:t>
            </a:r>
          </a:p>
          <a:p>
            <a:endParaRPr lang="en-US" dirty="0"/>
          </a:p>
          <a:p>
            <a:r>
              <a:rPr lang="en-US" b="1" dirty="0"/>
              <a:t>EASY TO USE: </a:t>
            </a:r>
          </a:p>
          <a:p>
            <a:pPr marL="171450" indent="-171450">
              <a:buFontTx/>
              <a:buChar char="-"/>
            </a:pPr>
            <a:r>
              <a:rPr lang="en-US" dirty="0"/>
              <a:t>Human Readable</a:t>
            </a:r>
          </a:p>
          <a:p>
            <a:pPr marL="171450" indent="-171450">
              <a:buFontTx/>
              <a:buChar char="-"/>
            </a:pPr>
            <a:r>
              <a:rPr lang="en-GB" sz="1200" b="0" i="0" kern="1200" dirty="0">
                <a:solidFill>
                  <a:schemeClr val="tx1"/>
                </a:solidFill>
                <a:effectLst/>
                <a:latin typeface="+mn-lt"/>
                <a:ea typeface="+mn-ea"/>
                <a:cs typeface="+mn-cs"/>
              </a:rPr>
              <a:t>Easy to install and do the initial setup.</a:t>
            </a:r>
            <a:endParaRPr lang="en-US" dirty="0"/>
          </a:p>
          <a:p>
            <a:pPr marL="171450" indent="-171450">
              <a:buFontTx/>
              <a:buChar char="-"/>
            </a:pPr>
            <a:r>
              <a:rPr lang="en-US" dirty="0"/>
              <a:t>No programming expertise </a:t>
            </a:r>
          </a:p>
          <a:p>
            <a:pPr marL="171450" indent="-171450">
              <a:buFontTx/>
              <a:buChar char="-"/>
            </a:pPr>
            <a:endParaRPr lang="en-US" dirty="0"/>
          </a:p>
          <a:p>
            <a:pPr marL="0" indent="0">
              <a:buFontTx/>
              <a:buNone/>
            </a:pPr>
            <a:r>
              <a:rPr lang="en-US" b="1" dirty="0"/>
              <a:t>NON-DISRUPTIVE</a:t>
            </a:r>
          </a:p>
          <a:p>
            <a:pPr marL="171450" indent="-171450">
              <a:buFontTx/>
              <a:buChar char="-"/>
            </a:pPr>
            <a:r>
              <a:rPr lang="en-GB" sz="1200" b="0" i="0" kern="1200" dirty="0">
                <a:solidFill>
                  <a:schemeClr val="tx1"/>
                </a:solidFill>
                <a:effectLst/>
                <a:latin typeface="+mn-lt"/>
                <a:ea typeface="+mn-ea"/>
                <a:cs typeface="+mn-cs"/>
              </a:rPr>
              <a:t>You don't have to deploy custom agents because Ansible delivers all the packages to the remote host.</a:t>
            </a:r>
          </a:p>
          <a:p>
            <a:pPr marL="171450" indent="-171450">
              <a:buFontTx/>
              <a:buChar char="-"/>
            </a:pPr>
            <a:r>
              <a:rPr lang="en-GB" sz="1200" b="0" i="0" kern="1200" dirty="0">
                <a:solidFill>
                  <a:schemeClr val="tx1"/>
                </a:solidFill>
                <a:effectLst/>
                <a:latin typeface="+mn-lt"/>
                <a:ea typeface="+mn-ea"/>
                <a:cs typeface="+mn-cs"/>
              </a:rPr>
              <a:t>Once the packages are executed they clean after themselves.</a:t>
            </a:r>
          </a:p>
          <a:p>
            <a:pPr marL="171450" indent="-171450">
              <a:buFontTx/>
              <a:buChar char="-"/>
            </a:pPr>
            <a:endParaRPr lang="en-GB" sz="1200" b="0" i="0" kern="1200" dirty="0">
              <a:solidFill>
                <a:schemeClr val="tx1"/>
              </a:solidFill>
              <a:effectLst/>
              <a:latin typeface="+mn-lt"/>
              <a:ea typeface="+mn-ea"/>
              <a:cs typeface="+mn-cs"/>
            </a:endParaRPr>
          </a:p>
          <a:p>
            <a:pPr marL="171450" indent="-171450">
              <a:buFontTx/>
              <a:buChar char="-"/>
            </a:pPr>
            <a:r>
              <a:rPr lang="en-US" b="1" dirty="0"/>
              <a:t>SECURE</a:t>
            </a:r>
            <a:endParaRPr lang="en-GB" sz="1200" b="1" i="0" kern="1200" dirty="0">
              <a:solidFill>
                <a:schemeClr val="tx1"/>
              </a:solidFill>
              <a:effectLst/>
              <a:latin typeface="+mn-lt"/>
              <a:ea typeface="+mn-ea"/>
              <a:cs typeface="+mn-cs"/>
            </a:endParaRPr>
          </a:p>
          <a:p>
            <a:pPr marL="171450" indent="-171450">
              <a:buFontTx/>
              <a:buChar char="-"/>
            </a:pPr>
            <a:r>
              <a:rPr lang="en-GB" sz="1200" b="0" i="0" kern="1200" dirty="0">
                <a:solidFill>
                  <a:schemeClr val="tx1"/>
                </a:solidFill>
                <a:effectLst/>
                <a:latin typeface="+mn-lt"/>
                <a:ea typeface="+mn-ea"/>
                <a:cs typeface="+mn-cs"/>
              </a:rPr>
              <a:t>Ansible relies on the most secure remote connection available as its default transport layer: OpenSSH. </a:t>
            </a:r>
          </a:p>
          <a:p>
            <a:pPr marL="171450" indent="-171450">
              <a:buFontTx/>
              <a:buChar char="-"/>
            </a:pPr>
            <a:r>
              <a:rPr lang="en-GB" sz="1200" kern="1200" dirty="0">
                <a:solidFill>
                  <a:schemeClr val="tx1"/>
                </a:solidFill>
                <a:effectLst/>
                <a:latin typeface="+mn-lt"/>
                <a:ea typeface="+mn-ea"/>
                <a:cs typeface="+mn-cs"/>
              </a:rPr>
              <a:t>But it doesn't use SSH only. In other hosts (different OSs ) we will use different types of connections. Example: Windows will be using </a:t>
            </a:r>
            <a:r>
              <a:rPr lang="en-GB" sz="1200" kern="1200" dirty="0" err="1">
                <a:solidFill>
                  <a:schemeClr val="tx1"/>
                </a:solidFill>
                <a:effectLst/>
                <a:latin typeface="+mn-lt"/>
                <a:ea typeface="+mn-ea"/>
                <a:cs typeface="+mn-cs"/>
              </a:rPr>
              <a:t>WinRM</a:t>
            </a:r>
            <a:r>
              <a:rPr lang="en-GB" sz="1200" kern="1200" dirty="0">
                <a:solidFill>
                  <a:schemeClr val="tx1"/>
                </a:solidFill>
                <a:effectLst/>
                <a:latin typeface="+mn-lt"/>
                <a:ea typeface="+mn-ea"/>
                <a:cs typeface="+mn-cs"/>
              </a:rPr>
              <a:t>.</a:t>
            </a:r>
            <a:endParaRPr lang="en-US" dirty="0"/>
          </a:p>
          <a:p>
            <a:pPr marL="171450" indent="-171450">
              <a:buFontTx/>
              <a:buChar char="-"/>
            </a:pPr>
            <a:endParaRPr lang="en-US" dirty="0"/>
          </a:p>
          <a:p>
            <a:pPr marL="0" indent="0">
              <a:buFontTx/>
              <a:buNone/>
            </a:pPr>
            <a:r>
              <a:rPr lang="en-US" b="1" dirty="0"/>
              <a:t>CROSS-PLATFORM</a:t>
            </a:r>
          </a:p>
          <a:p>
            <a:pPr marL="171450" indent="-171450">
              <a:buFontTx/>
              <a:buChar char="-"/>
            </a:pPr>
            <a:r>
              <a:rPr lang="en-US" dirty="0"/>
              <a:t>UNIX, LINUX, WINDOWS</a:t>
            </a:r>
          </a:p>
          <a:p>
            <a:pPr marL="171450" indent="-171450">
              <a:buFontTx/>
              <a:buChar char="-"/>
            </a:pPr>
            <a:r>
              <a:rPr lang="en-US" dirty="0"/>
              <a:t>Physical, Virtual, Cloud, Container</a:t>
            </a:r>
          </a:p>
          <a:p>
            <a:pPr marL="171450" indent="-171450">
              <a:buFontTx/>
              <a:buChar char="-"/>
            </a:pPr>
            <a:r>
              <a:rPr lang="en-US" dirty="0"/>
              <a:t>Network Devices</a:t>
            </a:r>
          </a:p>
          <a:p>
            <a:pPr marL="171450" indent="-171450">
              <a:buFontTx/>
              <a:buChar char="-"/>
            </a:pPr>
            <a:endParaRPr lang="en-US" dirty="0"/>
          </a:p>
          <a:p>
            <a:pPr marL="171450" indent="-171450">
              <a:buFontTx/>
              <a:buChar char="-"/>
            </a:pPr>
            <a:r>
              <a:rPr lang="en-US" dirty="0"/>
              <a:t>LEADER:  Well, how do we use it?</a:t>
            </a:r>
          </a:p>
        </p:txBody>
      </p:sp>
      <p:sp>
        <p:nvSpPr>
          <p:cNvPr id="4" name="Slide Number Placeholder 3"/>
          <p:cNvSpPr>
            <a:spLocks noGrp="1"/>
          </p:cNvSpPr>
          <p:nvPr>
            <p:ph type="sldNum" sz="quarter" idx="5"/>
          </p:nvPr>
        </p:nvSpPr>
        <p:spPr/>
        <p:txBody>
          <a:bodyPr/>
          <a:lstStyle/>
          <a:p>
            <a:fld id="{9EF231F5-08B5-3B45-A980-3E3DADC273C6}" type="slidenum">
              <a:rPr lang="en-US" smtClean="0"/>
              <a:t>10</a:t>
            </a:fld>
            <a:endParaRPr lang="en-US"/>
          </a:p>
        </p:txBody>
      </p:sp>
    </p:spTree>
    <p:extLst>
      <p:ext uri="{BB962C8B-B14F-4D97-AF65-F5344CB8AC3E}">
        <p14:creationId xmlns:p14="http://schemas.microsoft.com/office/powerpoint/2010/main" val="34813596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11</a:t>
            </a:fld>
            <a:endParaRPr lang="en-US"/>
          </a:p>
        </p:txBody>
      </p:sp>
    </p:spTree>
    <p:extLst>
      <p:ext uri="{BB962C8B-B14F-4D97-AF65-F5344CB8AC3E}">
        <p14:creationId xmlns:p14="http://schemas.microsoft.com/office/powerpoint/2010/main" val="1124771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88BB8ACB-5FC1-564C-9586-4FECE53ED347}"/>
              </a:ext>
            </a:extLst>
          </p:cNvPr>
          <p:cNvSpPr>
            <a:spLocks noGrp="1"/>
          </p:cNvSpPr>
          <p:nvPr>
            <p:ph type="body" idx="1"/>
          </p:nvPr>
        </p:nvSpPr>
        <p:spPr/>
        <p:txBody>
          <a:bodyPr/>
          <a:lstStyle/>
          <a:p>
            <a:r>
              <a:rPr lang="en-US" dirty="0"/>
              <a:t>Meet the two faces of Ansible. You can use it from the command line or from the GUI</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you see here is Ansible Tower - A web interface you can use when working with Ansible. It comes with the perks of exposing a RESTful API.</a:t>
            </a:r>
          </a:p>
          <a:p>
            <a:endParaRPr lang="en-US" dirty="0"/>
          </a:p>
          <a:p>
            <a:endParaRPr lang="en-US" dirty="0"/>
          </a:p>
          <a:p>
            <a:r>
              <a:rPr lang="en-US" dirty="0"/>
              <a:t>LEADER: How is it all organized?</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When working with Ansible, you will work from an Ansible control node and operate on remote hosts.</a:t>
            </a:r>
          </a:p>
          <a:p>
            <a:r>
              <a:rPr lang="en-GB" sz="1200" b="0" i="0" kern="1200" dirty="0">
                <a:solidFill>
                  <a:schemeClr val="tx1"/>
                </a:solidFill>
                <a:effectLst/>
                <a:latin typeface="+mn-lt"/>
                <a:ea typeface="+mn-ea"/>
                <a:cs typeface="+mn-cs"/>
              </a:rPr>
              <a:t>The Ansible control node is the machine which is responsible for running a playbook and sending the desired configuration over to the remote hosts. The Ansible Control node can be any machine, even your laptop. A user writes IT tasks in a playbook and mentions the IP Addresses in the inventory of hosts. Just by running one ansible command, the user will be able to install and configure packages, create and give permissions to users, create and hydrate databases, all sort of other IT tasks,  on each remote host.</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LEADER: What are the main components of Ansible?</a:t>
            </a:r>
          </a:p>
        </p:txBody>
      </p:sp>
      <p:sp>
        <p:nvSpPr>
          <p:cNvPr id="4" name="Slide Number Placeholder 3"/>
          <p:cNvSpPr>
            <a:spLocks noGrp="1"/>
          </p:cNvSpPr>
          <p:nvPr>
            <p:ph type="sldNum" sz="quarter" idx="5"/>
          </p:nvPr>
        </p:nvSpPr>
        <p:spPr/>
        <p:txBody>
          <a:bodyPr/>
          <a:lstStyle/>
          <a:p>
            <a:fld id="{9EF231F5-08B5-3B45-A980-3E3DADC273C6}" type="slidenum">
              <a:rPr lang="en-US" smtClean="0"/>
              <a:t>13</a:t>
            </a:fld>
            <a:endParaRPr lang="en-US"/>
          </a:p>
        </p:txBody>
      </p:sp>
    </p:spTree>
    <p:extLst>
      <p:ext uri="{BB962C8B-B14F-4D97-AF65-F5344CB8AC3E}">
        <p14:creationId xmlns:p14="http://schemas.microsoft.com/office/powerpoint/2010/main" val="3085458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Go through components</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LEADER: Lets start with MODULES</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EF231F5-08B5-3B45-A980-3E3DADC273C6}" type="slidenum">
              <a:rPr lang="en-US" smtClean="0"/>
              <a:t>14</a:t>
            </a:fld>
            <a:endParaRPr lang="en-US"/>
          </a:p>
        </p:txBody>
      </p:sp>
    </p:spTree>
    <p:extLst>
      <p:ext uri="{BB962C8B-B14F-4D97-AF65-F5344CB8AC3E}">
        <p14:creationId xmlns:p14="http://schemas.microsoft.com/office/powerpoint/2010/main" val="22013140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Modules are the smallest building blocks in Ansible. They are built-in units of code that execute IT tasks to control system resources, like services, packages, or files or handle execution of system commands. Each of them is created for specific purpose, each one is reusable.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The modules can be used from the command line or in a playbook task.</a:t>
            </a:r>
          </a:p>
          <a:p>
            <a:endParaRPr lang="en-GB" sz="1200" b="0" i="0" kern="1200" dirty="0">
              <a:solidFill>
                <a:schemeClr val="tx1"/>
              </a:solidFill>
              <a:effectLst/>
              <a:latin typeface="+mn-lt"/>
              <a:ea typeface="+mn-ea"/>
              <a:cs typeface="+mn-cs"/>
            </a:endParaRPr>
          </a:p>
          <a:p>
            <a:r>
              <a:rPr lang="en-US" dirty="0"/>
              <a:t>LEADER: Let’s take a look at an example of module </a:t>
            </a: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15</a:t>
            </a:fld>
            <a:endParaRPr lang="en-US"/>
          </a:p>
        </p:txBody>
      </p:sp>
    </p:spTree>
    <p:extLst>
      <p:ext uri="{BB962C8B-B14F-4D97-AF65-F5344CB8AC3E}">
        <p14:creationId xmlns:p14="http://schemas.microsoft.com/office/powerpoint/2010/main" val="3164275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an example of user module.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 you think it does?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Talk through the components of the file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There are 1300 modules that ship together with Ansible. Let’s have a look.</a:t>
            </a:r>
          </a:p>
          <a:p>
            <a:endParaRPr lang="en-GB" dirty="0"/>
          </a:p>
        </p:txBody>
      </p:sp>
      <p:sp>
        <p:nvSpPr>
          <p:cNvPr id="4" name="Slide Number Placeholder 3"/>
          <p:cNvSpPr>
            <a:spLocks noGrp="1"/>
          </p:cNvSpPr>
          <p:nvPr>
            <p:ph type="sldNum" sz="quarter" idx="5"/>
          </p:nvPr>
        </p:nvSpPr>
        <p:spPr/>
        <p:txBody>
          <a:bodyPr/>
          <a:lstStyle/>
          <a:p>
            <a:fld id="{9EF231F5-08B5-3B45-A980-3E3DADC273C6}" type="slidenum">
              <a:rPr lang="en-US" smtClean="0"/>
              <a:t>16</a:t>
            </a:fld>
            <a:endParaRPr lang="en-US"/>
          </a:p>
        </p:txBody>
      </p:sp>
    </p:spTree>
    <p:extLst>
      <p:ext uri="{BB962C8B-B14F-4D97-AF65-F5344CB8AC3E}">
        <p14:creationId xmlns:p14="http://schemas.microsoft.com/office/powerpoint/2010/main" val="3135020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Categories </a:t>
            </a:r>
          </a:p>
          <a:p>
            <a:endParaRPr lang="en-US" dirty="0"/>
          </a:p>
          <a:p>
            <a:r>
              <a:rPr lang="en-US" dirty="0"/>
              <a:t>LEADER: Let’s take a look inside one of the categories.</a:t>
            </a:r>
          </a:p>
        </p:txBody>
      </p:sp>
      <p:sp>
        <p:nvSpPr>
          <p:cNvPr id="4" name="Slide Number Placeholder 3"/>
          <p:cNvSpPr>
            <a:spLocks noGrp="1"/>
          </p:cNvSpPr>
          <p:nvPr>
            <p:ph type="sldNum" sz="quarter" idx="5"/>
          </p:nvPr>
        </p:nvSpPr>
        <p:spPr/>
        <p:txBody>
          <a:bodyPr/>
          <a:lstStyle/>
          <a:p>
            <a:fld id="{9EF231F5-08B5-3B45-A980-3E3DADC273C6}" type="slidenum">
              <a:rPr lang="en-US" smtClean="0"/>
              <a:t>17</a:t>
            </a:fld>
            <a:endParaRPr lang="en-US"/>
          </a:p>
        </p:txBody>
      </p:sp>
    </p:spTree>
    <p:extLst>
      <p:ext uri="{BB962C8B-B14F-4D97-AF65-F5344CB8AC3E}">
        <p14:creationId xmlns:p14="http://schemas.microsoft.com/office/powerpoint/2010/main" val="2791328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packaging modules.</a:t>
            </a:r>
          </a:p>
          <a:p>
            <a:endParaRPr lang="en-US" dirty="0"/>
          </a:p>
          <a:p>
            <a:endParaRPr lang="en-US" dirty="0"/>
          </a:p>
          <a:p>
            <a:endParaRPr lang="en-US" dirty="0"/>
          </a:p>
          <a:p>
            <a:r>
              <a:rPr lang="en-US" dirty="0"/>
              <a:t>LEADER: We previously said that the modules can be run from inside tasks.</a:t>
            </a:r>
          </a:p>
        </p:txBody>
      </p:sp>
      <p:sp>
        <p:nvSpPr>
          <p:cNvPr id="4" name="Slide Number Placeholder 3"/>
          <p:cNvSpPr>
            <a:spLocks noGrp="1"/>
          </p:cNvSpPr>
          <p:nvPr>
            <p:ph type="sldNum" sz="quarter" idx="5"/>
          </p:nvPr>
        </p:nvSpPr>
        <p:spPr/>
        <p:txBody>
          <a:bodyPr/>
          <a:lstStyle/>
          <a:p>
            <a:fld id="{9EF231F5-08B5-3B45-A980-3E3DADC273C6}" type="slidenum">
              <a:rPr lang="en-US" smtClean="0"/>
              <a:t>18</a:t>
            </a:fld>
            <a:endParaRPr lang="en-US"/>
          </a:p>
        </p:txBody>
      </p:sp>
    </p:spTree>
    <p:extLst>
      <p:ext uri="{BB962C8B-B14F-4D97-AF65-F5344CB8AC3E}">
        <p14:creationId xmlns:p14="http://schemas.microsoft.com/office/powerpoint/2010/main" val="11883393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Tasks is the file where a user defines the steps that he needs to perform on the Playbook.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An example of a task file</a:t>
            </a: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19</a:t>
            </a:fld>
            <a:endParaRPr lang="en-US"/>
          </a:p>
        </p:txBody>
      </p:sp>
    </p:spTree>
    <p:extLst>
      <p:ext uri="{BB962C8B-B14F-4D97-AF65-F5344CB8AC3E}">
        <p14:creationId xmlns:p14="http://schemas.microsoft.com/office/powerpoint/2010/main" val="1541757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a:t>
            </a:fld>
            <a:endParaRPr lang="en-US"/>
          </a:p>
        </p:txBody>
      </p:sp>
    </p:spTree>
    <p:extLst>
      <p:ext uri="{BB962C8B-B14F-4D97-AF65-F5344CB8AC3E}">
        <p14:creationId xmlns:p14="http://schemas.microsoft.com/office/powerpoint/2010/main" val="23543664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is an example of a task file.</a:t>
            </a:r>
          </a:p>
          <a:p>
            <a:r>
              <a:rPr lang="en-GB" dirty="0"/>
              <a:t>Again, it is written in YAML.</a:t>
            </a:r>
          </a:p>
          <a:p>
            <a:endParaRPr lang="en-GB" dirty="0"/>
          </a:p>
          <a:p>
            <a:r>
              <a:rPr lang="en-GB" dirty="0"/>
              <a:t>For those who don’t know, YAML stands for  “YAML </a:t>
            </a:r>
            <a:r>
              <a:rPr lang="en-GB" dirty="0" err="1"/>
              <a:t>Ain't</a:t>
            </a:r>
            <a:r>
              <a:rPr lang="en-GB" dirty="0"/>
              <a:t> </a:t>
            </a:r>
            <a:r>
              <a:rPr lang="en-GB" dirty="0" err="1"/>
              <a:t>Markup</a:t>
            </a:r>
            <a:r>
              <a:rPr lang="en-GB" dirty="0"/>
              <a:t> Language” and it </a:t>
            </a:r>
            <a:r>
              <a:rPr lang="en-GB" sz="1200" b="0" i="0" kern="1200" dirty="0">
                <a:solidFill>
                  <a:schemeClr val="tx1"/>
                </a:solidFill>
                <a:effectLst/>
                <a:latin typeface="+mn-lt"/>
                <a:ea typeface="+mn-ea"/>
                <a:cs typeface="+mn-cs"/>
              </a:rPr>
              <a:t>is a human-readable data-serialization language. </a:t>
            </a:r>
            <a:endParaRPr lang="en-GB" dirty="0"/>
          </a:p>
          <a:p>
            <a:endParaRPr lang="en-GB" dirty="0"/>
          </a:p>
          <a:p>
            <a:r>
              <a:rPr lang="en-GB" sz="1200" b="0" i="0" kern="1200" dirty="0">
                <a:solidFill>
                  <a:schemeClr val="tx1"/>
                </a:solidFill>
                <a:effectLst/>
                <a:latin typeface="+mn-lt"/>
                <a:ea typeface="+mn-ea"/>
                <a:cs typeface="+mn-cs"/>
              </a:rPr>
              <a:t>Talk through the key terms and what they do.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tags: is useful for debugging…</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a:t>
            </a:r>
            <a:r>
              <a:rPr lang="en-GB" dirty="0"/>
              <a:t>We can describe more than just one task in out tasks file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9EF231F5-08B5-3B45-A980-3E3DADC273C6}" type="slidenum">
              <a:rPr lang="en-US" smtClean="0"/>
              <a:t>20</a:t>
            </a:fld>
            <a:endParaRPr lang="en-US"/>
          </a:p>
        </p:txBody>
      </p:sp>
    </p:spTree>
    <p:extLst>
      <p:ext uri="{BB962C8B-B14F-4D97-AF65-F5344CB8AC3E}">
        <p14:creationId xmlns:p14="http://schemas.microsoft.com/office/powerpoint/2010/main" val="3557478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Here the second task is……..</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Ansible runs each task in parallel across all hosts.</a:t>
            </a:r>
          </a:p>
          <a:p>
            <a:r>
              <a:rPr lang="en-GB" sz="1200" b="0" i="0" kern="1200" dirty="0">
                <a:solidFill>
                  <a:schemeClr val="tx1"/>
                </a:solidFill>
                <a:effectLst/>
                <a:latin typeface="+mn-lt"/>
                <a:ea typeface="+mn-ea"/>
                <a:cs typeface="+mn-cs"/>
              </a:rPr>
              <a:t>Ansible waits until all hosts have completed a task before moving to the next task.</a:t>
            </a:r>
          </a:p>
          <a:p>
            <a:r>
              <a:rPr lang="en-GB" sz="1200" b="0" i="0" kern="1200" dirty="0">
                <a:solidFill>
                  <a:schemeClr val="tx1"/>
                </a:solidFill>
                <a:effectLst/>
                <a:latin typeface="+mn-lt"/>
                <a:ea typeface="+mn-ea"/>
                <a:cs typeface="+mn-cs"/>
              </a:rPr>
              <a:t>Ansible runs the tasks in the order that you specify them.</a:t>
            </a:r>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But where do we get the template from?</a:t>
            </a:r>
            <a:endParaRPr lang="en-GB" dirty="0"/>
          </a:p>
        </p:txBody>
      </p:sp>
      <p:sp>
        <p:nvSpPr>
          <p:cNvPr id="4" name="Slide Number Placeholder 3"/>
          <p:cNvSpPr>
            <a:spLocks noGrp="1"/>
          </p:cNvSpPr>
          <p:nvPr>
            <p:ph type="sldNum" sz="quarter" idx="5"/>
          </p:nvPr>
        </p:nvSpPr>
        <p:spPr/>
        <p:txBody>
          <a:bodyPr/>
          <a:lstStyle/>
          <a:p>
            <a:fld id="{9EF231F5-08B5-3B45-A980-3E3DADC273C6}" type="slidenum">
              <a:rPr lang="en-US" smtClean="0"/>
              <a:t>21</a:t>
            </a:fld>
            <a:endParaRPr lang="en-US"/>
          </a:p>
        </p:txBody>
      </p:sp>
    </p:spTree>
    <p:extLst>
      <p:ext uri="{BB962C8B-B14F-4D97-AF65-F5344CB8AC3E}">
        <p14:creationId xmlns:p14="http://schemas.microsoft.com/office/powerpoint/2010/main" val="8776697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templates play active role when we carry out configuration tasks.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template is a </a:t>
            </a:r>
            <a:r>
              <a:rPr lang="en-GB" sz="1200" b="0" i="0" kern="1200" dirty="0">
                <a:solidFill>
                  <a:schemeClr val="tx1"/>
                </a:solidFill>
                <a:effectLst/>
                <a:latin typeface="+mn-lt"/>
                <a:ea typeface="+mn-ea"/>
                <a:cs typeface="+mn-cs"/>
              </a:rPr>
              <a:t>file which contains all your configuration parameters, but the dynamic values are given as variables.</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GB" dirty="0"/>
              <a:t>Ansible leverages the Jinja2 templating language</a:t>
            </a:r>
            <a:r>
              <a:rPr lang="en-GB" sz="1200" kern="1200" dirty="0">
                <a:solidFill>
                  <a:schemeClr val="tx1"/>
                </a:solidFill>
                <a:effectLst/>
                <a:latin typeface="+mn-lt"/>
                <a:ea typeface="+mn-ea"/>
                <a:cs typeface="+mn-cs"/>
              </a:rPr>
              <a:t>. Jinja2 is broadly used across the Python ecosystem. It is modelled after the Django templates.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Most commonly the Templates are used for generating configuration files.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GB" sz="1200" b="0" i="0" kern="1200" dirty="0">
              <a:solidFill>
                <a:schemeClr val="tx1"/>
              </a:solidFill>
              <a:effectLst/>
              <a:latin typeface="+mn-lt"/>
              <a:ea typeface="+mn-ea"/>
              <a:cs typeface="+mn-cs"/>
            </a:endParaRPr>
          </a:p>
          <a:p>
            <a:r>
              <a:rPr lang="en-US" dirty="0"/>
              <a:t>LEADER: What does a template look like?</a:t>
            </a: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22</a:t>
            </a:fld>
            <a:endParaRPr lang="en-US"/>
          </a:p>
        </p:txBody>
      </p:sp>
    </p:spTree>
    <p:extLst>
      <p:ext uri="{BB962C8B-B14F-4D97-AF65-F5344CB8AC3E}">
        <p14:creationId xmlns:p14="http://schemas.microsoft.com/office/powerpoint/2010/main" val="21014414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simple example of a template that will configure Apache Virtual Host.</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parts in curly braces will be replaced by their values when we execute the Playbook. </a:t>
            </a:r>
          </a:p>
          <a:p>
            <a:r>
              <a:rPr lang="en-GB" dirty="0"/>
              <a:t>Ansible will place this configuration file  on the remote host in the location that we choose.</a:t>
            </a:r>
          </a:p>
          <a:p>
            <a:endParaRPr lang="en-GB" dirty="0"/>
          </a:p>
          <a:p>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So now that we have all our building blocks, how do we tell Ansible which hosts we want to configure? </a:t>
            </a:r>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23</a:t>
            </a:fld>
            <a:endParaRPr lang="en-US"/>
          </a:p>
        </p:txBody>
      </p:sp>
    </p:spTree>
    <p:extLst>
      <p:ext uri="{BB962C8B-B14F-4D97-AF65-F5344CB8AC3E}">
        <p14:creationId xmlns:p14="http://schemas.microsoft.com/office/powerpoint/2010/main" val="673430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Ansible can manage only the servers it explicitly knows about.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LEADER: For this purpose we create an INVENTORY file where we specify information about those servers. </a:t>
            </a: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24</a:t>
            </a:fld>
            <a:endParaRPr lang="en-US"/>
          </a:p>
        </p:txBody>
      </p:sp>
    </p:spTree>
    <p:extLst>
      <p:ext uri="{BB962C8B-B14F-4D97-AF65-F5344CB8AC3E}">
        <p14:creationId xmlns:p14="http://schemas.microsoft.com/office/powerpoint/2010/main" val="9663630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Here is an example of an Inventory file.</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ACTION- [Talk through the file components]  -&gt;&gt; IP </a:t>
            </a:r>
            <a:r>
              <a:rPr lang="en-GB" sz="1200" b="0" i="0" kern="1200" dirty="0" err="1">
                <a:solidFill>
                  <a:schemeClr val="tx1"/>
                </a:solidFill>
                <a:effectLst/>
                <a:latin typeface="+mn-lt"/>
                <a:ea typeface="+mn-ea"/>
                <a:cs typeface="+mn-cs"/>
              </a:rPr>
              <a:t>addr</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key_word</a:t>
            </a:r>
            <a:r>
              <a:rPr lang="en-GB" sz="1200" b="0" i="0" kern="1200" dirty="0">
                <a:solidFill>
                  <a:schemeClr val="tx1"/>
                </a:solidFill>
                <a:effectLst/>
                <a:latin typeface="+mn-lt"/>
                <a:ea typeface="+mn-ea"/>
                <a:cs typeface="+mn-cs"/>
              </a:rPr>
              <a:t>, name/alias , groups, nesting</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Default location is /etc/ansible/hosts. But we can create a inventory file at the root of our project.</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Well this is all good, Ansible is rich with features. But what is we had to keep let’s say 50 tasks and templates together? </a:t>
            </a:r>
          </a:p>
          <a:p>
            <a:r>
              <a:rPr lang="en-GB" sz="1200" b="0" i="0" kern="1200" dirty="0">
                <a:solidFill>
                  <a:schemeClr val="tx1"/>
                </a:solidFill>
                <a:effectLst/>
                <a:latin typeface="+mn-lt"/>
                <a:ea typeface="+mn-ea"/>
                <a:cs typeface="+mn-cs"/>
              </a:rPr>
              <a:t>We organize them in Plays to run them  automatically in the correct order.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LEADER:  Those PLAY are written out in Playbooks</a:t>
            </a:r>
            <a:r>
              <a:rPr lang="en-GB" dirty="0"/>
              <a:t>.</a:t>
            </a:r>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25</a:t>
            </a:fld>
            <a:endParaRPr lang="en-US"/>
          </a:p>
        </p:txBody>
      </p:sp>
    </p:spTree>
    <p:extLst>
      <p:ext uri="{BB962C8B-B14F-4D97-AF65-F5344CB8AC3E}">
        <p14:creationId xmlns:p14="http://schemas.microsoft.com/office/powerpoint/2010/main" val="35284006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With Ansible you write 'Playbooks' that are descriptions of the desired state of your systems. </a:t>
            </a:r>
          </a:p>
          <a:p>
            <a:r>
              <a:rPr lang="en-GB" sz="1200" b="0" i="0" kern="1200" dirty="0">
                <a:solidFill>
                  <a:schemeClr val="tx1"/>
                </a:solidFill>
                <a:effectLst/>
                <a:latin typeface="+mn-lt"/>
                <a:ea typeface="+mn-ea"/>
                <a:cs typeface="+mn-cs"/>
              </a:rPr>
              <a:t>If modules are you building tools then playbooks  are the instruction manuals for what policy we want to enforce on our remote servers. </a:t>
            </a:r>
          </a:p>
          <a:p>
            <a:r>
              <a:rPr lang="en-GB" sz="1200" b="0" i="0" kern="1200" dirty="0">
                <a:solidFill>
                  <a:schemeClr val="tx1"/>
                </a:solidFill>
                <a:effectLst/>
                <a:latin typeface="+mn-lt"/>
                <a:ea typeface="+mn-ea"/>
                <a:cs typeface="+mn-cs"/>
              </a:rPr>
              <a:t>I picture this as if I was hitting the button PLAY when I want Ansible to run those instructions.</a:t>
            </a:r>
          </a:p>
          <a:p>
            <a:r>
              <a:rPr lang="en-GB" sz="1200" b="0" i="0" kern="1200" dirty="0">
                <a:solidFill>
                  <a:schemeClr val="tx1"/>
                </a:solidFill>
                <a:effectLst/>
                <a:latin typeface="+mn-lt"/>
                <a:ea typeface="+mn-ea"/>
                <a:cs typeface="+mn-cs"/>
              </a:rPr>
              <a:t>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LEADER: Here is an example of a playbook. </a:t>
            </a:r>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26</a:t>
            </a:fld>
            <a:endParaRPr lang="en-US"/>
          </a:p>
        </p:txBody>
      </p:sp>
    </p:spTree>
    <p:extLst>
      <p:ext uri="{BB962C8B-B14F-4D97-AF65-F5344CB8AC3E}">
        <p14:creationId xmlns:p14="http://schemas.microsoft.com/office/powerpoint/2010/main" val="37375919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you recognise the language?</a:t>
            </a:r>
            <a:endParaRPr lang="en-US" dirty="0"/>
          </a:p>
          <a:p>
            <a:endParaRPr lang="en-US" dirty="0"/>
          </a:p>
          <a:p>
            <a:r>
              <a:rPr lang="en-US" dirty="0"/>
              <a:t>Talk about what we see in the playbook.</a:t>
            </a:r>
          </a:p>
          <a:p>
            <a:endParaRPr lang="en-US" dirty="0"/>
          </a:p>
          <a:p>
            <a:r>
              <a:rPr lang="en-US" dirty="0"/>
              <a:t>The Playbook  centralizes all the components that Ansible needs to run successfully its assignment and put the hosts in the state that we desire.</a:t>
            </a:r>
          </a:p>
          <a:p>
            <a:endParaRPr lang="en-GB" dirty="0"/>
          </a:p>
          <a:p>
            <a:endParaRPr lang="en-GB" dirty="0"/>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ONLY IF ASKED:  How does the playbook work in detail? </a:t>
            </a:r>
          </a:p>
          <a:p>
            <a:r>
              <a:rPr lang="en-GB" sz="1200" b="0" i="0" kern="1200" dirty="0">
                <a:solidFill>
                  <a:schemeClr val="tx1"/>
                </a:solidFill>
                <a:effectLst/>
                <a:latin typeface="+mn-lt"/>
                <a:ea typeface="+mn-ea"/>
                <a:cs typeface="+mn-cs"/>
              </a:rPr>
              <a:t>Ansible will do the following:1. Generate a Python script that installs Nginx package.  2. Copy the script via SSH connection to “prod“ servers. Execute the script on the “prod“ servers. Wait for the script to complete execution on all hosts.</a:t>
            </a:r>
          </a:p>
          <a:p>
            <a:endParaRPr lang="en-US" dirty="0"/>
          </a:p>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27</a:t>
            </a:fld>
            <a:endParaRPr lang="en-US"/>
          </a:p>
        </p:txBody>
      </p:sp>
    </p:spTree>
    <p:extLst>
      <p:ext uri="{BB962C8B-B14F-4D97-AF65-F5344CB8AC3E}">
        <p14:creationId xmlns:p14="http://schemas.microsoft.com/office/powerpoint/2010/main" val="11843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we run a playbook from the command line.</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LEADER: As you noticed, our playbook looks very tidy and easy to follow. This is thanks to using Ansible Roles.</a:t>
            </a:r>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28</a:t>
            </a:fld>
            <a:endParaRPr lang="en-US"/>
          </a:p>
        </p:txBody>
      </p:sp>
    </p:spTree>
    <p:extLst>
      <p:ext uri="{BB962C8B-B14F-4D97-AF65-F5344CB8AC3E}">
        <p14:creationId xmlns:p14="http://schemas.microsoft.com/office/powerpoint/2010/main" val="1212275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When we write a Playbook, it can easily  become large, hard to understand and maintain. At the same time we can see sets of tasks, templates and other components to logically gravitate around organisational ideas. </a:t>
            </a:r>
          </a:p>
          <a:p>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a:t>
            </a:r>
            <a:r>
              <a:rPr lang="en-GB" sz="1200" b="0" i="0" kern="1200" dirty="0">
                <a:solidFill>
                  <a:schemeClr val="tx1"/>
                </a:solidFill>
                <a:effectLst/>
                <a:latin typeface="+mn-lt"/>
                <a:ea typeface="+mn-ea"/>
                <a:cs typeface="+mn-cs"/>
              </a:rPr>
              <a:t>We call those ideas - ROLES.  </a:t>
            </a:r>
          </a:p>
        </p:txBody>
      </p:sp>
      <p:sp>
        <p:nvSpPr>
          <p:cNvPr id="4" name="Slide Number Placeholder 3"/>
          <p:cNvSpPr>
            <a:spLocks noGrp="1"/>
          </p:cNvSpPr>
          <p:nvPr>
            <p:ph type="sldNum" sz="quarter" idx="5"/>
          </p:nvPr>
        </p:nvSpPr>
        <p:spPr/>
        <p:txBody>
          <a:bodyPr/>
          <a:lstStyle/>
          <a:p>
            <a:fld id="{9EF231F5-08B5-3B45-A980-3E3DADC273C6}" type="slidenum">
              <a:rPr lang="en-US" smtClean="0"/>
              <a:t>29</a:t>
            </a:fld>
            <a:endParaRPr lang="en-US"/>
          </a:p>
        </p:txBody>
      </p:sp>
    </p:spTree>
    <p:extLst>
      <p:ext uri="{BB962C8B-B14F-4D97-AF65-F5344CB8AC3E}">
        <p14:creationId xmlns:p14="http://schemas.microsoft.com/office/powerpoint/2010/main" val="117136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our playground. Today’s edition is dedicated to Ansible.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name is Yuliya, I am a DevOps Consultant at ECS Digital.</a:t>
            </a:r>
          </a:p>
          <a:p>
            <a:endParaRPr lang="en-US" dirty="0"/>
          </a:p>
          <a:p>
            <a:r>
              <a:rPr lang="en-US" dirty="0"/>
              <a:t>Look around……</a:t>
            </a:r>
          </a:p>
        </p:txBody>
      </p:sp>
      <p:sp>
        <p:nvSpPr>
          <p:cNvPr id="4" name="Slide Number Placeholder 3"/>
          <p:cNvSpPr>
            <a:spLocks noGrp="1"/>
          </p:cNvSpPr>
          <p:nvPr>
            <p:ph type="sldNum" sz="quarter" idx="5"/>
          </p:nvPr>
        </p:nvSpPr>
        <p:spPr/>
        <p:txBody>
          <a:bodyPr/>
          <a:lstStyle/>
          <a:p>
            <a:fld id="{9EF231F5-08B5-3B45-A980-3E3DADC273C6}" type="slidenum">
              <a:rPr lang="en-US" smtClean="0"/>
              <a:t>3</a:t>
            </a:fld>
            <a:endParaRPr lang="en-US"/>
          </a:p>
        </p:txBody>
      </p:sp>
    </p:spTree>
    <p:extLst>
      <p:ext uri="{BB962C8B-B14F-4D97-AF65-F5344CB8AC3E}">
        <p14:creationId xmlns:p14="http://schemas.microsoft.com/office/powerpoint/2010/main" val="41539559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dirty="0">
              <a:solidFill>
                <a:schemeClr val="tx1"/>
              </a:solidFill>
              <a:effectLst/>
              <a:latin typeface="+mn-lt"/>
              <a:ea typeface="+mn-ea"/>
              <a:cs typeface="+mn-cs"/>
            </a:endParaRPr>
          </a:p>
          <a:p>
            <a:r>
              <a:rPr lang="en-US" dirty="0"/>
              <a:t>Roles are a convenient way to bundle tasks, supporting assets such as files and templates. By using a concept most programmers would be familiar with, of including files and folders, a playbook becomes infinitely more readable and understandable. </a:t>
            </a:r>
          </a:p>
          <a:p>
            <a:r>
              <a:rPr lang="en-US" dirty="0"/>
              <a:t>Roles are basically made up of tasks, handlers, and configurations, but by adding an additional layer to how a playbook is structured, we can easily get the big picture overview as well as the low-level details.  </a:t>
            </a:r>
          </a:p>
          <a:p>
            <a:r>
              <a:rPr lang="en-US" dirty="0"/>
              <a:t>This allows for reusable code and a division of work in a team tasked with writing playbooks. For example, the web server guru can write a role (almost like a partial playbook) for setting up the web server and the database team can write a role for configuring a database.</a:t>
            </a:r>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Roles expect files to be in certain directory names.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 You can write your own roles, but before you do that,  I advise you to check out the Ansible-Galaxy roles-hub. </a:t>
            </a:r>
          </a:p>
        </p:txBody>
      </p:sp>
      <p:sp>
        <p:nvSpPr>
          <p:cNvPr id="4" name="Slide Number Placeholder 3"/>
          <p:cNvSpPr>
            <a:spLocks noGrp="1"/>
          </p:cNvSpPr>
          <p:nvPr>
            <p:ph type="sldNum" sz="quarter" idx="5"/>
          </p:nvPr>
        </p:nvSpPr>
        <p:spPr/>
        <p:txBody>
          <a:bodyPr/>
          <a:lstStyle/>
          <a:p>
            <a:fld id="{9EF231F5-08B5-3B45-A980-3E3DADC273C6}" type="slidenum">
              <a:rPr lang="en-US" smtClean="0"/>
              <a:t>30</a:t>
            </a:fld>
            <a:endParaRPr lang="en-US"/>
          </a:p>
        </p:txBody>
      </p:sp>
    </p:spTree>
    <p:extLst>
      <p:ext uri="{BB962C8B-B14F-4D97-AF65-F5344CB8AC3E}">
        <p14:creationId xmlns:p14="http://schemas.microsoft.com/office/powerpoint/2010/main" val="41233854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a huge collection of </a:t>
            </a:r>
            <a:r>
              <a:rPr lang="en-GB" dirty="0"/>
              <a:t>commonly required </a:t>
            </a:r>
            <a:r>
              <a:rPr lang="en-US" dirty="0"/>
              <a:t>roles contributed by the Ansible community. You might find there just what you need and they are easy to use.</a:t>
            </a:r>
          </a:p>
          <a:p>
            <a:endParaRPr lang="en-US" dirty="0"/>
          </a:p>
          <a:p>
            <a:r>
              <a:rPr lang="en-US" dirty="0"/>
              <a:t>LEADER: I have come to the end of the presentation. </a:t>
            </a:r>
          </a:p>
          <a:p>
            <a:r>
              <a:rPr lang="en-US" dirty="0"/>
              <a:t>We covered briefly what Ansible is, we discussed some of its strengths, we spoke about its structure.</a:t>
            </a:r>
          </a:p>
          <a:p>
            <a:endParaRPr lang="en-US" dirty="0"/>
          </a:p>
          <a:p>
            <a:r>
              <a:rPr lang="en-US" dirty="0"/>
              <a:t>I know that this is a lot of information to take in. But  Ansible provides rich documentation and tutorials you can consult at any time. </a:t>
            </a:r>
          </a:p>
        </p:txBody>
      </p:sp>
      <p:sp>
        <p:nvSpPr>
          <p:cNvPr id="4" name="Slide Number Placeholder 3"/>
          <p:cNvSpPr>
            <a:spLocks noGrp="1"/>
          </p:cNvSpPr>
          <p:nvPr>
            <p:ph type="sldNum" sz="quarter" idx="5"/>
          </p:nvPr>
        </p:nvSpPr>
        <p:spPr/>
        <p:txBody>
          <a:bodyPr/>
          <a:lstStyle/>
          <a:p>
            <a:fld id="{9EF231F5-08B5-3B45-A980-3E3DADC273C6}" type="slidenum">
              <a:rPr lang="en-US" smtClean="0"/>
              <a:t>31</a:t>
            </a:fld>
            <a:endParaRPr lang="en-US"/>
          </a:p>
        </p:txBody>
      </p:sp>
    </p:spTree>
    <p:extLst>
      <p:ext uri="{BB962C8B-B14F-4D97-AF65-F5344CB8AC3E}">
        <p14:creationId xmlns:p14="http://schemas.microsoft.com/office/powerpoint/2010/main" val="33202453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32</a:t>
            </a:fld>
            <a:endParaRPr lang="en-US"/>
          </a:p>
        </p:txBody>
      </p:sp>
    </p:spTree>
    <p:extLst>
      <p:ext uri="{BB962C8B-B14F-4D97-AF65-F5344CB8AC3E}">
        <p14:creationId xmlns:p14="http://schemas.microsoft.com/office/powerpoint/2010/main" val="6184654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F231F5-08B5-3B45-A980-3E3DADC273C6}" type="slidenum">
              <a:rPr lang="en-US" smtClean="0"/>
              <a:t>33</a:t>
            </a:fld>
            <a:endParaRPr lang="en-US"/>
          </a:p>
        </p:txBody>
      </p:sp>
    </p:spTree>
    <p:extLst>
      <p:ext uri="{BB962C8B-B14F-4D97-AF65-F5344CB8AC3E}">
        <p14:creationId xmlns:p14="http://schemas.microsoft.com/office/powerpoint/2010/main" val="2084605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 all those people wearing a Panda Made me do it T-Shirts?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will be helping us out during the playground.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should you have any difficulty, just raise a hand.</a:t>
            </a:r>
          </a:p>
          <a:p>
            <a:endParaRPr lang="en-US" dirty="0"/>
          </a:p>
          <a:p>
            <a:r>
              <a:rPr lang="en-US" dirty="0"/>
              <a:t>Due to time constraints we  probably won’t be able to answer all questions during the presentation and the workshop.</a:t>
            </a:r>
          </a:p>
          <a:p>
            <a:r>
              <a:rPr lang="en-US" dirty="0"/>
              <a:t>But worry not, you can ask us as many questions as can come to your mind while enjoying some pizza and drinks after the workshop.</a:t>
            </a:r>
          </a:p>
          <a:p>
            <a:endParaRPr lang="en-US" dirty="0"/>
          </a:p>
          <a:p>
            <a:r>
              <a:rPr lang="en-US" dirty="0"/>
              <a:t>LEADER: Before we begin, check that you have picked up the information-slip from the reception. If you haven't you can do so now. You have one minute</a:t>
            </a:r>
          </a:p>
        </p:txBody>
      </p:sp>
      <p:sp>
        <p:nvSpPr>
          <p:cNvPr id="4" name="Slide Number Placeholder 3"/>
          <p:cNvSpPr>
            <a:spLocks noGrp="1"/>
          </p:cNvSpPr>
          <p:nvPr>
            <p:ph type="sldNum" sz="quarter" idx="5"/>
          </p:nvPr>
        </p:nvSpPr>
        <p:spPr/>
        <p:txBody>
          <a:bodyPr/>
          <a:lstStyle/>
          <a:p>
            <a:fld id="{9EF231F5-08B5-3B45-A980-3E3DADC273C6}" type="slidenum">
              <a:rPr lang="en-US" smtClean="0"/>
              <a:t>4</a:t>
            </a:fld>
            <a:endParaRPr lang="en-US"/>
          </a:p>
        </p:txBody>
      </p:sp>
    </p:spTree>
    <p:extLst>
      <p:ext uri="{BB962C8B-B14F-4D97-AF65-F5344CB8AC3E}">
        <p14:creationId xmlns:p14="http://schemas.microsoft.com/office/powerpoint/2010/main" val="3105996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Let’s start.</a:t>
            </a:r>
          </a:p>
          <a:p>
            <a:endParaRPr lang="en-US" dirty="0"/>
          </a:p>
          <a:p>
            <a:r>
              <a:rPr lang="en-US" dirty="0"/>
              <a:t>LEADER: During our Playground our task will be to answer several questions</a:t>
            </a:r>
          </a:p>
        </p:txBody>
      </p:sp>
      <p:sp>
        <p:nvSpPr>
          <p:cNvPr id="4" name="Slide Number Placeholder 3"/>
          <p:cNvSpPr>
            <a:spLocks noGrp="1"/>
          </p:cNvSpPr>
          <p:nvPr>
            <p:ph type="sldNum" sz="quarter" idx="5"/>
          </p:nvPr>
        </p:nvSpPr>
        <p:spPr/>
        <p:txBody>
          <a:bodyPr/>
          <a:lstStyle/>
          <a:p>
            <a:fld id="{9EF231F5-08B5-3B45-A980-3E3DADC273C6}" type="slidenum">
              <a:rPr lang="en-US" smtClean="0"/>
              <a:t>5</a:t>
            </a:fld>
            <a:endParaRPr lang="en-US"/>
          </a:p>
        </p:txBody>
      </p:sp>
    </p:spTree>
    <p:extLst>
      <p:ext uri="{BB962C8B-B14F-4D97-AF65-F5344CB8AC3E}">
        <p14:creationId xmlns:p14="http://schemas.microsoft.com/office/powerpoint/2010/main" val="1839502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through the questions......</a:t>
            </a:r>
          </a:p>
          <a:p>
            <a:endParaRPr lang="en-US" dirty="0"/>
          </a:p>
          <a:p>
            <a:r>
              <a:rPr lang="en-US" dirty="0"/>
              <a:t>Who has heard about Ansible? Written and run a playbook? </a:t>
            </a:r>
          </a:p>
          <a:p>
            <a:endParaRPr lang="en-US" dirty="0"/>
          </a:p>
          <a:p>
            <a:r>
              <a:rPr lang="en-US" dirty="0"/>
              <a:t>LEADER: So what is Ansible?</a:t>
            </a:r>
          </a:p>
        </p:txBody>
      </p:sp>
      <p:sp>
        <p:nvSpPr>
          <p:cNvPr id="4" name="Slide Number Placeholder 3"/>
          <p:cNvSpPr>
            <a:spLocks noGrp="1"/>
          </p:cNvSpPr>
          <p:nvPr>
            <p:ph type="sldNum" sz="quarter" idx="5"/>
          </p:nvPr>
        </p:nvSpPr>
        <p:spPr/>
        <p:txBody>
          <a:bodyPr/>
          <a:lstStyle/>
          <a:p>
            <a:fld id="{9EF231F5-08B5-3B45-A980-3E3DADC273C6}" type="slidenum">
              <a:rPr lang="en-US" smtClean="0"/>
              <a:t>6</a:t>
            </a:fld>
            <a:endParaRPr lang="en-US"/>
          </a:p>
        </p:txBody>
      </p:sp>
    </p:spTree>
    <p:extLst>
      <p:ext uri="{BB962C8B-B14F-4D97-AF65-F5344CB8AC3E}">
        <p14:creationId xmlns:p14="http://schemas.microsoft.com/office/powerpoint/2010/main" val="3062529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effectLst/>
            </a:endParaRPr>
          </a:p>
          <a:p>
            <a:pPr marL="171450" indent="-171450">
              <a:buFontTx/>
              <a:buChar char="-"/>
            </a:pPr>
            <a:endParaRPr lang="en-GB"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b="0" i="0" kern="1200" dirty="0">
                <a:solidFill>
                  <a:schemeClr val="tx1"/>
                </a:solidFill>
                <a:effectLst/>
                <a:latin typeface="+mn-lt"/>
                <a:ea typeface="+mn-ea"/>
                <a:cs typeface="+mn-cs"/>
              </a:rPr>
              <a:t>LEADER:  </a:t>
            </a:r>
            <a:r>
              <a:rPr lang="en-GB" sz="1200" kern="1200" dirty="0">
                <a:solidFill>
                  <a:schemeClr val="tx1"/>
                </a:solidFill>
                <a:effectLst/>
                <a:latin typeface="+mn-lt"/>
                <a:ea typeface="+mn-ea"/>
                <a:cs typeface="+mn-cs"/>
              </a:rPr>
              <a:t>It is an open-source TOOL that does several things:</a:t>
            </a:r>
          </a:p>
          <a:p>
            <a:pPr marL="171450" indent="-171450">
              <a:buFontTx/>
              <a:buChar char="-"/>
            </a:pPr>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EF231F5-08B5-3B45-A980-3E3DADC273C6}" type="slidenum">
              <a:rPr lang="en-US" smtClean="0"/>
              <a:t>7</a:t>
            </a:fld>
            <a:endParaRPr lang="en-US"/>
          </a:p>
        </p:txBody>
      </p:sp>
    </p:spTree>
    <p:extLst>
      <p:ext uri="{BB962C8B-B14F-4D97-AF65-F5344CB8AC3E}">
        <p14:creationId xmlns:p14="http://schemas.microsoft.com/office/powerpoint/2010/main" val="27622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sz="1200" b="1" kern="1200" dirty="0">
                <a:solidFill>
                  <a:schemeClr val="tx1"/>
                </a:solidFill>
                <a:effectLst/>
                <a:latin typeface="+mn-lt"/>
                <a:ea typeface="+mn-ea"/>
                <a:cs typeface="+mn-cs"/>
              </a:rPr>
              <a:t>Provisioning</a:t>
            </a:r>
          </a:p>
          <a:p>
            <a:r>
              <a:rPr lang="en-GB" sz="1200" b="0" i="0" kern="1200" dirty="0">
                <a:solidFill>
                  <a:schemeClr val="tx1"/>
                </a:solidFill>
                <a:effectLst/>
                <a:latin typeface="+mn-lt"/>
                <a:ea typeface="+mn-ea"/>
                <a:cs typeface="+mn-cs"/>
              </a:rPr>
              <a:t>Provisioning provides equipment, </a:t>
            </a:r>
            <a:r>
              <a:rPr lang="en-GB" sz="1200" b="0" i="0" u="sng" kern="1200" dirty="0">
                <a:solidFill>
                  <a:schemeClr val="tx1"/>
                </a:solidFill>
                <a:effectLst/>
                <a:latin typeface="+mn-lt"/>
                <a:ea typeface="+mn-ea"/>
                <a:cs typeface="+mn-cs"/>
              </a:rPr>
              <a:t>software</a:t>
            </a:r>
            <a:r>
              <a:rPr lang="en-GB" sz="1200" b="0" i="0" kern="1200" dirty="0">
                <a:solidFill>
                  <a:schemeClr val="tx1"/>
                </a:solidFill>
                <a:effectLst/>
                <a:latin typeface="+mn-lt"/>
                <a:ea typeface="+mn-ea"/>
                <a:cs typeface="+mn-cs"/>
              </a:rPr>
              <a:t> or services to users. Just to name some</a:t>
            </a:r>
          </a:p>
          <a:p>
            <a:pPr marL="628650" lvl="1" indent="-171450">
              <a:buFont typeface="Arial" panose="020B0604020202020204" pitchFamily="34" charset="0"/>
              <a:buChar char="•"/>
            </a:pPr>
            <a:r>
              <a:rPr lang="en-GB" sz="1200" b="1" i="0" kern="1200" dirty="0">
                <a:solidFill>
                  <a:schemeClr val="tx1"/>
                </a:solidFill>
                <a:effectLst/>
                <a:latin typeface="+mn-lt"/>
                <a:ea typeface="+mn-ea"/>
                <a:cs typeface="+mn-cs"/>
              </a:rPr>
              <a:t>Storage Area Network (SAN) provisioning</a:t>
            </a:r>
            <a:r>
              <a:rPr lang="en-GB" sz="1200" b="0" i="0" kern="1200" dirty="0">
                <a:solidFill>
                  <a:schemeClr val="tx1"/>
                </a:solidFill>
                <a:effectLst/>
                <a:latin typeface="+mn-lt"/>
                <a:ea typeface="+mn-ea"/>
                <a:cs typeface="+mn-cs"/>
              </a:rPr>
              <a:t>: Optimizes performance by efficiently appropriating storage to all users.</a:t>
            </a:r>
          </a:p>
          <a:p>
            <a:pPr marL="628650" lvl="1" indent="-171450">
              <a:buFont typeface="Arial" panose="020B0604020202020204" pitchFamily="34" charset="0"/>
              <a:buChar char="•"/>
            </a:pPr>
            <a:r>
              <a:rPr lang="en-GB" sz="1200" b="1" i="0" kern="1200" dirty="0">
                <a:solidFill>
                  <a:schemeClr val="tx1"/>
                </a:solidFill>
                <a:effectLst/>
                <a:latin typeface="+mn-lt"/>
                <a:ea typeface="+mn-ea"/>
                <a:cs typeface="+mn-cs"/>
              </a:rPr>
              <a:t>Server provisioning</a:t>
            </a:r>
            <a:r>
              <a:rPr lang="en-GB" sz="1200" b="0" i="0" kern="1200" dirty="0">
                <a:solidFill>
                  <a:schemeClr val="tx1"/>
                </a:solidFill>
                <a:effectLst/>
                <a:latin typeface="+mn-lt"/>
                <a:ea typeface="+mn-ea"/>
                <a:cs typeface="+mn-cs"/>
              </a:rPr>
              <a:t>. Setting up a server for use in the network. It may refer to installing the operating system and other system software,.</a:t>
            </a:r>
          </a:p>
          <a:p>
            <a:pPr marL="628650" lvl="1" indent="-171450">
              <a:buFont typeface="Arial" panose="020B0604020202020204" pitchFamily="34" charset="0"/>
              <a:buChar char="•"/>
            </a:pPr>
            <a:r>
              <a:rPr lang="en-GB" sz="1200" b="1" i="0" kern="1200" dirty="0">
                <a:solidFill>
                  <a:schemeClr val="tx1"/>
                </a:solidFill>
                <a:effectLst/>
                <a:latin typeface="+mn-lt"/>
                <a:ea typeface="+mn-ea"/>
                <a:cs typeface="+mn-cs"/>
              </a:rPr>
              <a:t>User provisioning</a:t>
            </a:r>
            <a:r>
              <a:rPr lang="en-GB" sz="1200" b="0" i="0" kern="1200" dirty="0">
                <a:solidFill>
                  <a:schemeClr val="tx1"/>
                </a:solidFill>
                <a:effectLst/>
                <a:latin typeface="+mn-lt"/>
                <a:ea typeface="+mn-ea"/>
                <a:cs typeface="+mn-cs"/>
              </a:rPr>
              <a:t>: Involves creating, maintaining and deactivating of users.</a:t>
            </a:r>
          </a:p>
          <a:p>
            <a:pPr marL="628650" lvl="1" indent="-171450">
              <a:buFont typeface="Arial" panose="020B0604020202020204" pitchFamily="34" charset="0"/>
              <a:buChar cha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Configuration management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Think of those times when you had to configure manually the software you’ve just installed. Ansible centralises configuration file management and deployment.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a:p>
            <a:pPr marL="0" indent="0">
              <a:buFontTx/>
              <a:buNone/>
            </a:pPr>
            <a:r>
              <a:rPr lang="en-GB" sz="1200" b="1" kern="1200" dirty="0">
                <a:solidFill>
                  <a:schemeClr val="tx1"/>
                </a:solidFill>
                <a:effectLst/>
                <a:latin typeface="+mn-lt"/>
                <a:ea typeface="+mn-ea"/>
                <a:cs typeface="+mn-cs"/>
              </a:rPr>
              <a:t>Application deployment</a:t>
            </a:r>
          </a:p>
          <a:p>
            <a:pPr marL="628650" lvl="1" indent="-171450">
              <a:buFont typeface="Arial" panose="020B0604020202020204" pitchFamily="34" charset="0"/>
              <a:buChar char="•"/>
            </a:pPr>
            <a:r>
              <a:rPr lang="en-GB" b="0" kern="1200" dirty="0">
                <a:solidFill>
                  <a:schemeClr val="tx1"/>
                </a:solidFill>
                <a:effectLst/>
                <a:latin typeface="+mn-lt"/>
                <a:ea typeface="+mn-ea"/>
                <a:cs typeface="+mn-cs"/>
              </a:rPr>
              <a:t>We can deploy multi-tier applications </a:t>
            </a:r>
            <a:r>
              <a:rPr lang="en-GB" sz="1200" b="0" i="0" kern="1200" dirty="0">
                <a:solidFill>
                  <a:schemeClr val="tx1"/>
                </a:solidFill>
                <a:effectLst/>
                <a:latin typeface="+mn-lt"/>
                <a:ea typeface="+mn-ea"/>
                <a:cs typeface="+mn-cs"/>
              </a:rPr>
              <a:t>reliably and consistently. Instead of writing custom code to automate our systems, we write simple task descriptions  and run them from one centralised location.</a:t>
            </a:r>
            <a:endParaRPr lang="en-GB" b="0" dirty="0"/>
          </a:p>
          <a:p>
            <a:endParaRPr lang="en-GB" dirty="0"/>
          </a:p>
          <a:p>
            <a:r>
              <a:rPr lang="en-GB" sz="1200" kern="1200" dirty="0">
                <a:solidFill>
                  <a:schemeClr val="tx1"/>
                </a:solidFill>
                <a:effectLst/>
                <a:latin typeface="+mn-lt"/>
                <a:ea typeface="+mn-ea"/>
                <a:cs typeface="+mn-cs"/>
              </a:rPr>
              <a:t>Ansible is</a:t>
            </a:r>
            <a:r>
              <a:rPr lang="en-GB" dirty="0"/>
              <a:t> </a:t>
            </a:r>
            <a:r>
              <a:rPr lang="en-GB" sz="1200" kern="1200" dirty="0">
                <a:solidFill>
                  <a:schemeClr val="tx1"/>
                </a:solidFill>
                <a:effectLst/>
                <a:latin typeface="+mn-lt"/>
                <a:ea typeface="+mn-ea"/>
                <a:cs typeface="+mn-cs"/>
              </a:rPr>
              <a:t>broadly used in:</a:t>
            </a:r>
          </a:p>
          <a:p>
            <a:endParaRPr lang="en-GB" sz="1200" kern="1200" dirty="0">
              <a:solidFill>
                <a:schemeClr val="tx1"/>
              </a:solidFill>
              <a:effectLst/>
              <a:latin typeface="+mn-lt"/>
              <a:ea typeface="+mn-ea"/>
              <a:cs typeface="+mn-cs"/>
            </a:endParaRPr>
          </a:p>
          <a:p>
            <a:pPr marL="0" indent="0">
              <a:buFontTx/>
              <a:buNone/>
            </a:pPr>
            <a:r>
              <a:rPr lang="en-GB" sz="1200" b="1" kern="1200" dirty="0">
                <a:solidFill>
                  <a:schemeClr val="tx1"/>
                </a:solidFill>
                <a:effectLst/>
                <a:latin typeface="+mn-lt"/>
                <a:ea typeface="+mn-ea"/>
                <a:cs typeface="+mn-cs"/>
              </a:rPr>
              <a:t>Continuous Delivery</a:t>
            </a:r>
          </a:p>
          <a:p>
            <a:pPr marL="628650" lvl="1" indent="-171450">
              <a:buFont typeface="Arial" panose="020B0604020202020204" pitchFamily="34" charset="0"/>
              <a:buChar char="•"/>
            </a:pPr>
            <a:r>
              <a:rPr lang="en-GB" sz="1200" b="0" i="0" kern="1200" dirty="0">
                <a:solidFill>
                  <a:schemeClr val="tx1"/>
                </a:solidFill>
                <a:effectLst/>
                <a:latin typeface="+mn-lt"/>
                <a:ea typeface="+mn-ea"/>
                <a:cs typeface="+mn-cs"/>
              </a:rPr>
              <a:t>One common way to use Ansible is to make your CI server call it once your applications was successfully built:</a:t>
            </a:r>
          </a:p>
          <a:p>
            <a:pPr marL="1085850" lvl="2" indent="-171450" rtl="0">
              <a:buFont typeface="Arial" panose="020B0604020202020204" pitchFamily="34" charset="0"/>
              <a:buChar char="•"/>
            </a:pPr>
            <a:r>
              <a:rPr lang="en-GB" sz="1200" b="0" i="0" kern="1200" dirty="0">
                <a:solidFill>
                  <a:schemeClr val="tx1"/>
                </a:solidFill>
                <a:effectLst/>
                <a:latin typeface="+mn-lt"/>
                <a:ea typeface="+mn-ea"/>
                <a:cs typeface="+mn-cs"/>
              </a:rPr>
              <a:t>The CI asks Ansible to run a playbook that deploys a staging environment with the application.</a:t>
            </a:r>
          </a:p>
          <a:p>
            <a:pPr marL="1085850" lvl="2" indent="-171450" rtl="0">
              <a:buFont typeface="Arial" panose="020B0604020202020204" pitchFamily="34" charset="0"/>
              <a:buChar char="•"/>
            </a:pPr>
            <a:r>
              <a:rPr lang="en-GB" sz="1200" b="0" i="0" kern="1200" dirty="0">
                <a:solidFill>
                  <a:schemeClr val="tx1"/>
                </a:solidFill>
                <a:effectLst/>
                <a:latin typeface="+mn-lt"/>
                <a:ea typeface="+mn-ea"/>
                <a:cs typeface="+mn-cs"/>
              </a:rPr>
              <a:t>When the stage tests pass, it might then be asked to run a production deployment.</a:t>
            </a:r>
          </a:p>
          <a:p>
            <a:pPr marL="457200" lvl="1" indent="0">
              <a:buFont typeface="Arial" panose="020B0604020202020204" pitchFamily="34" charset="0"/>
              <a:buNone/>
            </a:pPr>
            <a:endParaRPr lang="en-GB" sz="1200" b="1" kern="1200" dirty="0">
              <a:solidFill>
                <a:schemeClr val="tx1"/>
              </a:solidFill>
              <a:effectLst/>
              <a:latin typeface="+mn-lt"/>
              <a:ea typeface="+mn-ea"/>
              <a:cs typeface="+mn-cs"/>
            </a:endParaRPr>
          </a:p>
          <a:p>
            <a:pPr marL="0" indent="0">
              <a:buFontTx/>
              <a:buNone/>
            </a:pPr>
            <a:r>
              <a:rPr lang="en-GB" sz="1200" b="1" kern="1200" dirty="0">
                <a:solidFill>
                  <a:schemeClr val="tx1"/>
                </a:solidFill>
                <a:effectLst/>
                <a:latin typeface="+mn-lt"/>
                <a:ea typeface="+mn-ea"/>
                <a:cs typeface="+mn-cs"/>
              </a:rPr>
              <a:t>Orchestration of services</a:t>
            </a:r>
            <a:endParaRPr lang="en-GB" sz="1200" b="0" i="0" kern="1200" dirty="0">
              <a:solidFill>
                <a:schemeClr val="tx1"/>
              </a:solidFill>
              <a:effectLst/>
              <a:latin typeface="+mn-lt"/>
              <a:ea typeface="+mn-ea"/>
              <a:cs typeface="+mn-cs"/>
            </a:endParaRPr>
          </a:p>
          <a:p>
            <a:pPr marL="628650" lvl="1" indent="-171450">
              <a:buFont typeface="Arial" panose="020B0604020202020204" pitchFamily="34" charset="0"/>
              <a:buChar char="•"/>
            </a:pPr>
            <a:r>
              <a:rPr lang="en-GB" sz="1200" b="0" i="0" kern="1200" dirty="0">
                <a:solidFill>
                  <a:schemeClr val="tx1"/>
                </a:solidFill>
                <a:effectLst/>
                <a:latin typeface="+mn-lt"/>
                <a:ea typeface="+mn-ea"/>
                <a:cs typeface="+mn-cs"/>
              </a:rPr>
              <a:t>What if we are dealing with a complex IT orchestration. What if our platform is built on a variety of separate services - such as services for storage, networking, identity? Each of these services has their own dependencies on other services and other components, and each has their own separate configurations, and sequences for deployment and upgrading. Attempting to deploy, operate and upgrade so many services can become complex and error prone. And here is when Ansible comes in very handy.</a:t>
            </a:r>
          </a:p>
          <a:p>
            <a:pPr marL="457200" lvl="1" indent="0">
              <a:buFont typeface="Arial" panose="020B0604020202020204" pitchFamily="34" charset="0"/>
              <a:buNone/>
            </a:pPr>
            <a:endParaRPr lang="en-GB" sz="1200" b="1" kern="1200" dirty="0">
              <a:solidFill>
                <a:schemeClr val="tx1"/>
              </a:solidFill>
              <a:effectLst/>
              <a:latin typeface="+mn-lt"/>
              <a:ea typeface="+mn-ea"/>
              <a:cs typeface="+mn-cs"/>
            </a:endParaRPr>
          </a:p>
          <a:p>
            <a:pPr marL="0" indent="0">
              <a:buFontTx/>
              <a:buNone/>
            </a:pPr>
            <a:r>
              <a:rPr lang="en-GB" sz="1200" b="1" kern="1200" dirty="0">
                <a:solidFill>
                  <a:schemeClr val="tx1"/>
                </a:solidFill>
                <a:effectLst/>
                <a:latin typeface="+mn-lt"/>
                <a:ea typeface="+mn-ea"/>
                <a:cs typeface="+mn-cs"/>
              </a:rPr>
              <a:t>Security compliance</a:t>
            </a:r>
          </a:p>
          <a:p>
            <a:pPr marL="628650" lvl="1" indent="-171450">
              <a:buFont typeface="Arial" panose="020B0604020202020204" pitchFamily="34" charset="0"/>
              <a:buChar char="•"/>
            </a:pPr>
            <a:r>
              <a:rPr lang="en-GB" sz="1200" b="0" kern="1200" dirty="0">
                <a:solidFill>
                  <a:schemeClr val="tx1"/>
                </a:solidFill>
                <a:effectLst/>
                <a:latin typeface="+mn-lt"/>
                <a:ea typeface="+mn-ea"/>
                <a:cs typeface="+mn-cs"/>
              </a:rPr>
              <a:t>Once you have defined your security policy in Ansible, it </a:t>
            </a:r>
            <a:r>
              <a:rPr lang="en-GB" sz="1200" b="0" i="0" kern="1200" dirty="0">
                <a:solidFill>
                  <a:schemeClr val="tx1"/>
                </a:solidFill>
                <a:effectLst/>
                <a:latin typeface="+mn-lt"/>
                <a:ea typeface="+mn-ea"/>
                <a:cs typeface="+mn-cs"/>
              </a:rPr>
              <a:t>can be integrated into other automated processes. Ansible’s idempotent nature means you can repeatedly apply the same configuration, and it will only make the necessary changes to put the system back into compliance.</a:t>
            </a:r>
            <a:endParaRPr lang="en-GB" b="1" dirty="0"/>
          </a:p>
          <a:p>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Idempotency</a:t>
            </a:r>
            <a:r>
              <a:rPr lang="en-GB" sz="1200" b="0" i="0" kern="1200" dirty="0">
                <a:solidFill>
                  <a:schemeClr val="tx1"/>
                </a:solidFill>
                <a:effectLst/>
                <a:latin typeface="+mn-lt"/>
                <a:ea typeface="+mn-ea"/>
                <a:cs typeface="+mn-cs"/>
              </a:rPr>
              <a:t>  is the idea that an operation will produce the same result after the first application, no matter how often it is repeated. </a:t>
            </a:r>
          </a:p>
          <a:p>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LEADER: Now that we know what Ansible does, let’s take a moment to think why choose Ansible?</a:t>
            </a:r>
          </a:p>
        </p:txBody>
      </p:sp>
      <p:sp>
        <p:nvSpPr>
          <p:cNvPr id="4" name="Slide Number Placeholder 3"/>
          <p:cNvSpPr>
            <a:spLocks noGrp="1"/>
          </p:cNvSpPr>
          <p:nvPr>
            <p:ph type="sldNum" sz="quarter" idx="5"/>
          </p:nvPr>
        </p:nvSpPr>
        <p:spPr/>
        <p:txBody>
          <a:bodyPr/>
          <a:lstStyle/>
          <a:p>
            <a:fld id="{9EF231F5-08B5-3B45-A980-3E3DADC273C6}" type="slidenum">
              <a:rPr lang="en-US" smtClean="0"/>
              <a:t>8</a:t>
            </a:fld>
            <a:endParaRPr lang="en-US"/>
          </a:p>
        </p:txBody>
      </p:sp>
    </p:spTree>
    <p:extLst>
      <p:ext uri="{BB962C8B-B14F-4D97-AF65-F5344CB8AC3E}">
        <p14:creationId xmlns:p14="http://schemas.microsoft.com/office/powerpoint/2010/main" val="1806842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LEADER: Anyone would like to share thoughts?</a:t>
            </a:r>
          </a:p>
        </p:txBody>
      </p:sp>
      <p:sp>
        <p:nvSpPr>
          <p:cNvPr id="4" name="Slide Number Placeholder 3"/>
          <p:cNvSpPr>
            <a:spLocks noGrp="1"/>
          </p:cNvSpPr>
          <p:nvPr>
            <p:ph type="sldNum" sz="quarter" idx="5"/>
          </p:nvPr>
        </p:nvSpPr>
        <p:spPr/>
        <p:txBody>
          <a:bodyPr/>
          <a:lstStyle/>
          <a:p>
            <a:fld id="{9EF231F5-08B5-3B45-A980-3E3DADC273C6}" type="slidenum">
              <a:rPr lang="en-US" smtClean="0"/>
              <a:t>9</a:t>
            </a:fld>
            <a:endParaRPr lang="en-US"/>
          </a:p>
        </p:txBody>
      </p:sp>
    </p:spTree>
    <p:extLst>
      <p:ext uri="{BB962C8B-B14F-4D97-AF65-F5344CB8AC3E}">
        <p14:creationId xmlns:p14="http://schemas.microsoft.com/office/powerpoint/2010/main" val="39287543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1412BDE-DE3E-DC42-B5B8-22023AE17B63}"/>
              </a:ext>
            </a:extLst>
          </p:cNvPr>
          <p:cNvPicPr>
            <a:picLocks noChangeAspect="1"/>
          </p:cNvPicPr>
          <p:nvPr userDrawn="1"/>
        </p:nvPicPr>
        <p:blipFill>
          <a:blip r:embed="rId2"/>
          <a:stretch>
            <a:fillRect/>
          </a:stretch>
        </p:blipFill>
        <p:spPr>
          <a:xfrm>
            <a:off x="0" y="0"/>
            <a:ext cx="12191999" cy="6862354"/>
          </a:xfrm>
          <a:prstGeom prst="rect">
            <a:avLst/>
          </a:prstGeom>
        </p:spPr>
      </p:pic>
      <p:pic>
        <p:nvPicPr>
          <p:cNvPr id="9" name="Picture 8">
            <a:extLst>
              <a:ext uri="{FF2B5EF4-FFF2-40B4-BE49-F238E27FC236}">
                <a16:creationId xmlns:a16="http://schemas.microsoft.com/office/drawing/2014/main" id="{CE17D2F2-5D2D-0344-A8E7-9E851F1D229D}"/>
              </a:ext>
            </a:extLst>
          </p:cNvPr>
          <p:cNvPicPr>
            <a:picLocks noChangeAspect="1"/>
          </p:cNvPicPr>
          <p:nvPr userDrawn="1"/>
        </p:nvPicPr>
        <p:blipFill>
          <a:blip r:embed="rId3"/>
          <a:stretch>
            <a:fillRect/>
          </a:stretch>
        </p:blipFill>
        <p:spPr>
          <a:xfrm>
            <a:off x="3197171" y="2327275"/>
            <a:ext cx="5797658" cy="1701800"/>
          </a:xfrm>
          <a:prstGeom prst="rect">
            <a:avLst/>
          </a:prstGeom>
        </p:spPr>
      </p:pic>
    </p:spTree>
    <p:extLst>
      <p:ext uri="{BB962C8B-B14F-4D97-AF65-F5344CB8AC3E}">
        <p14:creationId xmlns:p14="http://schemas.microsoft.com/office/powerpoint/2010/main" val="2702961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BC663-8511-C748-98CC-0C857E5DF92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DA6180-A163-E24F-BCA8-639F7728A172}"/>
              </a:ext>
            </a:extLst>
          </p:cNvPr>
          <p:cNvSpPr>
            <a:spLocks noGrp="1"/>
          </p:cNvSpPr>
          <p:nvPr>
            <p:ph sz="half" idx="1"/>
          </p:nvPr>
        </p:nvSpPr>
        <p:spPr>
          <a:xfrm>
            <a:off x="838200" y="1825625"/>
            <a:ext cx="5181600" cy="46672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7412CD7-3248-4B42-866F-16A168E0E7C4}"/>
              </a:ext>
            </a:extLst>
          </p:cNvPr>
          <p:cNvSpPr>
            <a:spLocks noGrp="1"/>
          </p:cNvSpPr>
          <p:nvPr>
            <p:ph sz="half" idx="2"/>
          </p:nvPr>
        </p:nvSpPr>
        <p:spPr>
          <a:xfrm>
            <a:off x="6172200" y="1825625"/>
            <a:ext cx="5181600" cy="46672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8" name="Picture 7">
            <a:extLst>
              <a:ext uri="{FF2B5EF4-FFF2-40B4-BE49-F238E27FC236}">
                <a16:creationId xmlns:a16="http://schemas.microsoft.com/office/drawing/2014/main" id="{4BDF16E8-4BA6-F749-B375-16BC638A776D}"/>
              </a:ext>
            </a:extLst>
          </p:cNvPr>
          <p:cNvPicPr>
            <a:picLocks noChangeAspect="1"/>
          </p:cNvPicPr>
          <p:nvPr userDrawn="1"/>
        </p:nvPicPr>
        <p:blipFill rotWithShape="1">
          <a:blip r:embed="rId2"/>
          <a:srcRect t="2" r="97639" b="2"/>
          <a:stretch/>
        </p:blipFill>
        <p:spPr>
          <a:xfrm>
            <a:off x="0" y="0"/>
            <a:ext cx="287867" cy="6862353"/>
          </a:xfrm>
          <a:prstGeom prst="rect">
            <a:avLst/>
          </a:prstGeom>
        </p:spPr>
      </p:pic>
    </p:spTree>
    <p:extLst>
      <p:ext uri="{BB962C8B-B14F-4D97-AF65-F5344CB8AC3E}">
        <p14:creationId xmlns:p14="http://schemas.microsoft.com/office/powerpoint/2010/main" val="743571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6D187-86A0-694F-8354-24E77FD3282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2CFBDFF-95A4-CA43-A485-9F8863D427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8F9729-9DA2-A649-8D33-5A7177F43FDA}"/>
              </a:ext>
            </a:extLst>
          </p:cNvPr>
          <p:cNvSpPr>
            <a:spLocks noGrp="1"/>
          </p:cNvSpPr>
          <p:nvPr>
            <p:ph sz="half" idx="2"/>
          </p:nvPr>
        </p:nvSpPr>
        <p:spPr>
          <a:xfrm>
            <a:off x="839788" y="2505075"/>
            <a:ext cx="5157787" cy="39878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4B14927-F88F-A845-B075-C033ACBD6E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5D4A9DA-716A-6F40-B9FA-E64AC0609E23}"/>
              </a:ext>
            </a:extLst>
          </p:cNvPr>
          <p:cNvSpPr>
            <a:spLocks noGrp="1"/>
          </p:cNvSpPr>
          <p:nvPr>
            <p:ph sz="quarter" idx="4"/>
          </p:nvPr>
        </p:nvSpPr>
        <p:spPr>
          <a:xfrm>
            <a:off x="6172200" y="2505075"/>
            <a:ext cx="5183188" cy="39878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10" name="Picture 9">
            <a:extLst>
              <a:ext uri="{FF2B5EF4-FFF2-40B4-BE49-F238E27FC236}">
                <a16:creationId xmlns:a16="http://schemas.microsoft.com/office/drawing/2014/main" id="{E940FE99-DF4F-EE4B-B652-FCE741A4E8A1}"/>
              </a:ext>
            </a:extLst>
          </p:cNvPr>
          <p:cNvPicPr>
            <a:picLocks noChangeAspect="1"/>
          </p:cNvPicPr>
          <p:nvPr userDrawn="1"/>
        </p:nvPicPr>
        <p:blipFill rotWithShape="1">
          <a:blip r:embed="rId2"/>
          <a:srcRect t="2" r="97639" b="2"/>
          <a:stretch/>
        </p:blipFill>
        <p:spPr>
          <a:xfrm>
            <a:off x="0" y="0"/>
            <a:ext cx="287867" cy="6862353"/>
          </a:xfrm>
          <a:prstGeom prst="rect">
            <a:avLst/>
          </a:prstGeom>
        </p:spPr>
      </p:pic>
    </p:spTree>
    <p:extLst>
      <p:ext uri="{BB962C8B-B14F-4D97-AF65-F5344CB8AC3E}">
        <p14:creationId xmlns:p14="http://schemas.microsoft.com/office/powerpoint/2010/main" val="1139051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1412BDE-DE3E-DC42-B5B8-22023AE17B63}"/>
              </a:ext>
            </a:extLst>
          </p:cNvPr>
          <p:cNvPicPr>
            <a:picLocks noChangeAspect="1"/>
          </p:cNvPicPr>
          <p:nvPr userDrawn="1"/>
        </p:nvPicPr>
        <p:blipFill>
          <a:blip r:embed="rId2"/>
          <a:stretch>
            <a:fillRect/>
          </a:stretch>
        </p:blipFill>
        <p:spPr>
          <a:xfrm>
            <a:off x="0" y="0"/>
            <a:ext cx="12191999" cy="6862354"/>
          </a:xfrm>
          <a:prstGeom prst="rect">
            <a:avLst/>
          </a:prstGeom>
        </p:spPr>
      </p:pic>
      <p:sp>
        <p:nvSpPr>
          <p:cNvPr id="2" name="Title 1">
            <a:extLst>
              <a:ext uri="{FF2B5EF4-FFF2-40B4-BE49-F238E27FC236}">
                <a16:creationId xmlns:a16="http://schemas.microsoft.com/office/drawing/2014/main" id="{5017D7F8-72A1-2547-A4DD-A1336184F843}"/>
              </a:ext>
            </a:extLst>
          </p:cNvPr>
          <p:cNvSpPr>
            <a:spLocks noGrp="1"/>
          </p:cNvSpPr>
          <p:nvPr>
            <p:ph type="ctrTitle"/>
          </p:nvPr>
        </p:nvSpPr>
        <p:spPr>
          <a:xfrm>
            <a:off x="1524000" y="588759"/>
            <a:ext cx="9144000" cy="2387600"/>
          </a:xfrm>
        </p:spPr>
        <p:txBody>
          <a:bodyPr anchor="b"/>
          <a:lstStyle>
            <a:lvl1pPr algn="ctr">
              <a:defRPr sz="6000">
                <a:solidFill>
                  <a:schemeClr val="tx2"/>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05703E2F-342B-2041-A555-F97EC9E23102}"/>
              </a:ext>
            </a:extLst>
          </p:cNvPr>
          <p:cNvSpPr>
            <a:spLocks noGrp="1"/>
          </p:cNvSpPr>
          <p:nvPr>
            <p:ph type="subTitle" idx="1"/>
          </p:nvPr>
        </p:nvSpPr>
        <p:spPr>
          <a:xfrm>
            <a:off x="1524000" y="3068434"/>
            <a:ext cx="9144000" cy="1655762"/>
          </a:xfrm>
        </p:spPr>
        <p:txBody>
          <a:bodyPr>
            <a:normAutofit/>
          </a:bodyPr>
          <a:lstStyle>
            <a:lvl1pPr marL="0" indent="0" algn="ctr">
              <a:buNone/>
              <a:defRPr sz="2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extLst>
      <p:ext uri="{BB962C8B-B14F-4D97-AF65-F5344CB8AC3E}">
        <p14:creationId xmlns:p14="http://schemas.microsoft.com/office/powerpoint/2010/main" val="1006063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1412BDE-DE3E-DC42-B5B8-22023AE17B63}"/>
              </a:ext>
            </a:extLst>
          </p:cNvPr>
          <p:cNvPicPr>
            <a:picLocks noChangeAspect="1"/>
          </p:cNvPicPr>
          <p:nvPr userDrawn="1"/>
        </p:nvPicPr>
        <p:blipFill>
          <a:blip r:embed="rId2"/>
          <a:stretch>
            <a:fillRect/>
          </a:stretch>
        </p:blipFill>
        <p:spPr>
          <a:xfrm>
            <a:off x="0" y="0"/>
            <a:ext cx="12191999" cy="6862354"/>
          </a:xfrm>
          <a:prstGeom prst="rect">
            <a:avLst/>
          </a:prstGeom>
        </p:spPr>
      </p:pic>
      <p:sp>
        <p:nvSpPr>
          <p:cNvPr id="9" name="Rectangle 8">
            <a:extLst>
              <a:ext uri="{FF2B5EF4-FFF2-40B4-BE49-F238E27FC236}">
                <a16:creationId xmlns:a16="http://schemas.microsoft.com/office/drawing/2014/main" id="{30B4E587-437B-994B-9B17-CEBF7AF77352}"/>
              </a:ext>
            </a:extLst>
          </p:cNvPr>
          <p:cNvSpPr/>
          <p:nvPr userDrawn="1"/>
        </p:nvSpPr>
        <p:spPr>
          <a:xfrm>
            <a:off x="1" y="1739901"/>
            <a:ext cx="12191999" cy="267970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A5AA9C69-0A9B-9A49-A2D9-26780ABB67EC}"/>
              </a:ext>
            </a:extLst>
          </p:cNvPr>
          <p:cNvSpPr>
            <a:spLocks noGrp="1"/>
          </p:cNvSpPr>
          <p:nvPr>
            <p:ph idx="1"/>
          </p:nvPr>
        </p:nvSpPr>
        <p:spPr>
          <a:xfrm>
            <a:off x="1523999" y="1739900"/>
            <a:ext cx="9144000" cy="2679699"/>
          </a:xfrm>
        </p:spPr>
        <p:txBody>
          <a:bodyPr anchor="ctr"/>
          <a:lstStyle>
            <a:lvl1pPr marL="0" indent="0" algn="ctr">
              <a:buNone/>
              <a:defRPr sz="6000" b="1" i="0">
                <a:solidFill>
                  <a:schemeClr val="tx2"/>
                </a:solidFill>
                <a:latin typeface="Barlow Semi Condensed SemiBold" pitchFamily="2" charset="77"/>
              </a:defRPr>
            </a:lvl1pPr>
            <a:lvl2pPr marL="36000" indent="0" algn="ctr">
              <a:buNone/>
              <a:defRPr sz="3000">
                <a:solidFill>
                  <a:schemeClr val="tx2"/>
                </a:solidFill>
              </a:defRPr>
            </a:lvl2pPr>
            <a:lvl3pPr marL="914400" indent="0">
              <a:buNone/>
              <a:defRPr/>
            </a:lvl3pPr>
          </a:lstStyle>
          <a:p>
            <a:pPr lvl="0"/>
            <a:r>
              <a:rPr lang="en-GB"/>
              <a:t>Click to edit Master text styles</a:t>
            </a:r>
          </a:p>
          <a:p>
            <a:pPr lvl="1"/>
            <a:r>
              <a:rPr lang="en-GB"/>
              <a:t>Second level</a:t>
            </a:r>
          </a:p>
        </p:txBody>
      </p:sp>
    </p:spTree>
    <p:extLst>
      <p:ext uri="{BB962C8B-B14F-4D97-AF65-F5344CB8AC3E}">
        <p14:creationId xmlns:p14="http://schemas.microsoft.com/office/powerpoint/2010/main" val="2143315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Chapt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1412BDE-DE3E-DC42-B5B8-22023AE17B63}"/>
              </a:ext>
            </a:extLst>
          </p:cNvPr>
          <p:cNvPicPr>
            <a:picLocks noChangeAspect="1"/>
          </p:cNvPicPr>
          <p:nvPr userDrawn="1"/>
        </p:nvPicPr>
        <p:blipFill>
          <a:blip r:embed="rId2"/>
          <a:stretch>
            <a:fillRect/>
          </a:stretch>
        </p:blipFill>
        <p:spPr>
          <a:xfrm>
            <a:off x="0" y="0"/>
            <a:ext cx="12191999" cy="6862354"/>
          </a:xfrm>
          <a:prstGeom prst="rect">
            <a:avLst/>
          </a:prstGeom>
        </p:spPr>
      </p:pic>
      <p:sp>
        <p:nvSpPr>
          <p:cNvPr id="7" name="Rectangle 6">
            <a:extLst>
              <a:ext uri="{FF2B5EF4-FFF2-40B4-BE49-F238E27FC236}">
                <a16:creationId xmlns:a16="http://schemas.microsoft.com/office/drawing/2014/main" id="{7C8D2F25-827D-FA46-A0F3-140A5D463CD5}"/>
              </a:ext>
            </a:extLst>
          </p:cNvPr>
          <p:cNvSpPr/>
          <p:nvPr userDrawn="1"/>
        </p:nvSpPr>
        <p:spPr>
          <a:xfrm>
            <a:off x="3960001" y="0"/>
            <a:ext cx="8231998" cy="685800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7D7F8-72A1-2547-A4DD-A1336184F843}"/>
              </a:ext>
            </a:extLst>
          </p:cNvPr>
          <p:cNvSpPr>
            <a:spLocks noGrp="1"/>
          </p:cNvSpPr>
          <p:nvPr>
            <p:ph type="ctrTitle"/>
          </p:nvPr>
        </p:nvSpPr>
        <p:spPr>
          <a:xfrm>
            <a:off x="4233332" y="588759"/>
            <a:ext cx="7382935" cy="2387600"/>
          </a:xfrm>
        </p:spPr>
        <p:txBody>
          <a:bodyPr anchor="b"/>
          <a:lstStyle>
            <a:lvl1pPr algn="l">
              <a:defRPr sz="6000">
                <a:solidFill>
                  <a:schemeClr val="tx2"/>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05703E2F-342B-2041-A555-F97EC9E23102}"/>
              </a:ext>
            </a:extLst>
          </p:cNvPr>
          <p:cNvSpPr>
            <a:spLocks noGrp="1"/>
          </p:cNvSpPr>
          <p:nvPr>
            <p:ph type="subTitle" idx="1"/>
          </p:nvPr>
        </p:nvSpPr>
        <p:spPr>
          <a:xfrm>
            <a:off x="4233332" y="3068434"/>
            <a:ext cx="7382935" cy="1655762"/>
          </a:xfrm>
        </p:spPr>
        <p:txBody>
          <a:bodyPr>
            <a:normAutofit/>
          </a:bodyPr>
          <a:lstStyle>
            <a:lvl1pPr marL="0" indent="0" algn="l">
              <a:buNone/>
              <a:defRPr sz="2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extLst>
      <p:ext uri="{BB962C8B-B14F-4D97-AF65-F5344CB8AC3E}">
        <p14:creationId xmlns:p14="http://schemas.microsoft.com/office/powerpoint/2010/main" val="3124730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bchapt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2D03A39-9EB5-054A-9A58-67853F90C727}"/>
              </a:ext>
            </a:extLst>
          </p:cNvPr>
          <p:cNvPicPr>
            <a:picLocks noChangeAspect="1"/>
          </p:cNvPicPr>
          <p:nvPr userDrawn="1"/>
        </p:nvPicPr>
        <p:blipFill>
          <a:blip r:embed="rId2"/>
          <a:stretch>
            <a:fillRect/>
          </a:stretch>
        </p:blipFill>
        <p:spPr>
          <a:xfrm>
            <a:off x="0" y="0"/>
            <a:ext cx="12191999" cy="6862354"/>
          </a:xfrm>
          <a:prstGeom prst="rect">
            <a:avLst/>
          </a:prstGeom>
        </p:spPr>
      </p:pic>
      <p:sp>
        <p:nvSpPr>
          <p:cNvPr id="10" name="Rectangle 9">
            <a:extLst>
              <a:ext uri="{FF2B5EF4-FFF2-40B4-BE49-F238E27FC236}">
                <a16:creationId xmlns:a16="http://schemas.microsoft.com/office/drawing/2014/main" id="{A7212886-2F61-A244-8815-D15135AEF74C}"/>
              </a:ext>
            </a:extLst>
          </p:cNvPr>
          <p:cNvSpPr/>
          <p:nvPr userDrawn="1"/>
        </p:nvSpPr>
        <p:spPr>
          <a:xfrm>
            <a:off x="3960001" y="12822"/>
            <a:ext cx="8231998" cy="6862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1C2385-99C6-BB47-855D-9BB93E02639D}"/>
              </a:ext>
            </a:extLst>
          </p:cNvPr>
          <p:cNvSpPr>
            <a:spLocks noGrp="1"/>
          </p:cNvSpPr>
          <p:nvPr>
            <p:ph type="title"/>
          </p:nvPr>
        </p:nvSpPr>
        <p:spPr>
          <a:xfrm>
            <a:off x="279401" y="728133"/>
            <a:ext cx="3436268" cy="3234267"/>
          </a:xfrm>
        </p:spPr>
        <p:txBody>
          <a:bodyPr anchor="t"/>
          <a:lstStyle>
            <a:lvl1pPr>
              <a:defRPr>
                <a:solidFill>
                  <a:schemeClr val="tx2"/>
                </a:solidFill>
              </a:defRPr>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8601675C-0B3D-9A48-8698-5FF9BD095201}"/>
              </a:ext>
            </a:extLst>
          </p:cNvPr>
          <p:cNvSpPr>
            <a:spLocks noGrp="1"/>
          </p:cNvSpPr>
          <p:nvPr>
            <p:ph idx="1"/>
          </p:nvPr>
        </p:nvSpPr>
        <p:spPr>
          <a:xfrm>
            <a:off x="4250266" y="728133"/>
            <a:ext cx="7407136" cy="5672667"/>
          </a:xfrm>
        </p:spPr>
        <p:txBody>
          <a:bodyPr anchor="t"/>
          <a:lstStyle>
            <a:lvl1pPr marL="0" indent="0">
              <a:buNone/>
              <a:defRPr/>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11" name="Picture 10">
            <a:extLst>
              <a:ext uri="{FF2B5EF4-FFF2-40B4-BE49-F238E27FC236}">
                <a16:creationId xmlns:a16="http://schemas.microsoft.com/office/drawing/2014/main" id="{98EF8C7F-EB6C-3D4C-932E-8E0782FEDE48}"/>
              </a:ext>
            </a:extLst>
          </p:cNvPr>
          <p:cNvPicPr>
            <a:picLocks noChangeAspect="1"/>
          </p:cNvPicPr>
          <p:nvPr userDrawn="1"/>
        </p:nvPicPr>
        <p:blipFill>
          <a:blip r:embed="rId3"/>
          <a:stretch>
            <a:fillRect/>
          </a:stretch>
        </p:blipFill>
        <p:spPr>
          <a:xfrm>
            <a:off x="10074681" y="4351544"/>
            <a:ext cx="1961322" cy="2369931"/>
          </a:xfrm>
          <a:prstGeom prst="rect">
            <a:avLst/>
          </a:prstGeom>
        </p:spPr>
      </p:pic>
    </p:spTree>
    <p:extLst>
      <p:ext uri="{BB962C8B-B14F-4D97-AF65-F5344CB8AC3E}">
        <p14:creationId xmlns:p14="http://schemas.microsoft.com/office/powerpoint/2010/main" val="318485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2385-99C6-BB47-855D-9BB93E02639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601675C-0B3D-9A48-8698-5FF9BD09520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7" name="Picture 6">
            <a:extLst>
              <a:ext uri="{FF2B5EF4-FFF2-40B4-BE49-F238E27FC236}">
                <a16:creationId xmlns:a16="http://schemas.microsoft.com/office/drawing/2014/main" id="{942B20AA-D278-714B-8650-90404096F85D}"/>
              </a:ext>
            </a:extLst>
          </p:cNvPr>
          <p:cNvPicPr>
            <a:picLocks noChangeAspect="1"/>
          </p:cNvPicPr>
          <p:nvPr userDrawn="1"/>
        </p:nvPicPr>
        <p:blipFill rotWithShape="1">
          <a:blip r:embed="rId2"/>
          <a:srcRect t="94616"/>
          <a:stretch/>
        </p:blipFill>
        <p:spPr>
          <a:xfrm>
            <a:off x="0" y="6492874"/>
            <a:ext cx="12191999" cy="369479"/>
          </a:xfrm>
          <a:prstGeom prst="rect">
            <a:avLst/>
          </a:prstGeom>
        </p:spPr>
      </p:pic>
      <p:pic>
        <p:nvPicPr>
          <p:cNvPr id="8" name="Picture 7">
            <a:extLst>
              <a:ext uri="{FF2B5EF4-FFF2-40B4-BE49-F238E27FC236}">
                <a16:creationId xmlns:a16="http://schemas.microsoft.com/office/drawing/2014/main" id="{F50010E6-2308-854C-82FD-C725F7C8A527}"/>
              </a:ext>
            </a:extLst>
          </p:cNvPr>
          <p:cNvPicPr>
            <a:picLocks noChangeAspect="1"/>
          </p:cNvPicPr>
          <p:nvPr userDrawn="1"/>
        </p:nvPicPr>
        <p:blipFill>
          <a:blip r:embed="rId3"/>
          <a:stretch>
            <a:fillRect/>
          </a:stretch>
        </p:blipFill>
        <p:spPr>
          <a:xfrm rot="19679334">
            <a:off x="11371976" y="5787600"/>
            <a:ext cx="1054249" cy="1806049"/>
          </a:xfrm>
          <a:prstGeom prst="rect">
            <a:avLst/>
          </a:prstGeom>
        </p:spPr>
      </p:pic>
    </p:spTree>
    <p:extLst>
      <p:ext uri="{BB962C8B-B14F-4D97-AF65-F5344CB8AC3E}">
        <p14:creationId xmlns:p14="http://schemas.microsoft.com/office/powerpoint/2010/main" val="1357359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2385-99C6-BB47-855D-9BB93E02639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601675C-0B3D-9A48-8698-5FF9BD095201}"/>
              </a:ext>
            </a:extLst>
          </p:cNvPr>
          <p:cNvSpPr>
            <a:spLocks noGrp="1"/>
          </p:cNvSpPr>
          <p:nvPr>
            <p:ph idx="1"/>
          </p:nvPr>
        </p:nvSpPr>
        <p:spPr>
          <a:xfrm>
            <a:off x="838200" y="1825625"/>
            <a:ext cx="10515600" cy="46672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7" name="Picture 6">
            <a:extLst>
              <a:ext uri="{FF2B5EF4-FFF2-40B4-BE49-F238E27FC236}">
                <a16:creationId xmlns:a16="http://schemas.microsoft.com/office/drawing/2014/main" id="{942B20AA-D278-714B-8650-90404096F85D}"/>
              </a:ext>
            </a:extLst>
          </p:cNvPr>
          <p:cNvPicPr>
            <a:picLocks noChangeAspect="1"/>
          </p:cNvPicPr>
          <p:nvPr userDrawn="1"/>
        </p:nvPicPr>
        <p:blipFill rotWithShape="1">
          <a:blip r:embed="rId2"/>
          <a:srcRect t="2" r="97639" b="2"/>
          <a:stretch/>
        </p:blipFill>
        <p:spPr>
          <a:xfrm>
            <a:off x="0" y="0"/>
            <a:ext cx="287867" cy="6862353"/>
          </a:xfrm>
          <a:prstGeom prst="rect">
            <a:avLst/>
          </a:prstGeom>
        </p:spPr>
      </p:pic>
      <p:pic>
        <p:nvPicPr>
          <p:cNvPr id="8" name="Picture 7">
            <a:extLst>
              <a:ext uri="{FF2B5EF4-FFF2-40B4-BE49-F238E27FC236}">
                <a16:creationId xmlns:a16="http://schemas.microsoft.com/office/drawing/2014/main" id="{F50010E6-2308-854C-82FD-C725F7C8A527}"/>
              </a:ext>
            </a:extLst>
          </p:cNvPr>
          <p:cNvPicPr>
            <a:picLocks noChangeAspect="1"/>
          </p:cNvPicPr>
          <p:nvPr userDrawn="1"/>
        </p:nvPicPr>
        <p:blipFill>
          <a:blip r:embed="rId3"/>
          <a:stretch>
            <a:fillRect/>
          </a:stretch>
        </p:blipFill>
        <p:spPr>
          <a:xfrm rot="13967952">
            <a:off x="11377009" y="-672837"/>
            <a:ext cx="1054249" cy="1806049"/>
          </a:xfrm>
          <a:prstGeom prst="rect">
            <a:avLst/>
          </a:prstGeom>
        </p:spPr>
      </p:pic>
    </p:spTree>
    <p:extLst>
      <p:ext uri="{BB962C8B-B14F-4D97-AF65-F5344CB8AC3E}">
        <p14:creationId xmlns:p14="http://schemas.microsoft.com/office/powerpoint/2010/main" val="196754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rminal">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7FDEBEA-D948-D74E-8D92-8976CE905FF4}"/>
              </a:ext>
            </a:extLst>
          </p:cNvPr>
          <p:cNvPicPr>
            <a:picLocks noChangeAspect="1"/>
          </p:cNvPicPr>
          <p:nvPr userDrawn="1"/>
        </p:nvPicPr>
        <p:blipFill>
          <a:blip r:embed="rId2"/>
          <a:srcRect t="7230" r="40496"/>
          <a:stretch>
            <a:fillRect/>
          </a:stretch>
        </p:blipFill>
        <p:spPr>
          <a:xfrm>
            <a:off x="0" y="496172"/>
            <a:ext cx="7254762" cy="6366183"/>
          </a:xfrm>
          <a:custGeom>
            <a:avLst/>
            <a:gdLst>
              <a:gd name="connsiteX0" fmla="*/ 2949137 w 7254762"/>
              <a:gd name="connsiteY0" fmla="*/ 0 h 6366183"/>
              <a:gd name="connsiteX1" fmla="*/ 7254762 w 7254762"/>
              <a:gd name="connsiteY1" fmla="*/ 4305625 h 6366183"/>
              <a:gd name="connsiteX2" fmla="*/ 6735097 w 7254762"/>
              <a:gd name="connsiteY2" fmla="*/ 6357942 h 6366183"/>
              <a:gd name="connsiteX3" fmla="*/ 6730090 w 7254762"/>
              <a:gd name="connsiteY3" fmla="*/ 6366183 h 6366183"/>
              <a:gd name="connsiteX4" fmla="*/ 0 w 7254762"/>
              <a:gd name="connsiteY4" fmla="*/ 6366183 h 6366183"/>
              <a:gd name="connsiteX5" fmla="*/ 0 w 7254762"/>
              <a:gd name="connsiteY5" fmla="*/ 1170134 h 6366183"/>
              <a:gd name="connsiteX6" fmla="*/ 54132 w 7254762"/>
              <a:gd name="connsiteY6" fmla="*/ 1118524 h 6366183"/>
              <a:gd name="connsiteX7" fmla="*/ 2949137 w 7254762"/>
              <a:gd name="connsiteY7" fmla="*/ 0 h 636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4762" h="6366183">
                <a:moveTo>
                  <a:pt x="2949137" y="0"/>
                </a:moveTo>
                <a:cubicBezTo>
                  <a:pt x="5327068" y="0"/>
                  <a:pt x="7254762" y="1927694"/>
                  <a:pt x="7254762" y="4305625"/>
                </a:cubicBezTo>
                <a:cubicBezTo>
                  <a:pt x="7254762" y="5048729"/>
                  <a:pt x="7066511" y="5747864"/>
                  <a:pt x="6735097" y="6357942"/>
                </a:cubicBezTo>
                <a:lnTo>
                  <a:pt x="6730090" y="6366183"/>
                </a:lnTo>
                <a:lnTo>
                  <a:pt x="0" y="6366183"/>
                </a:lnTo>
                <a:lnTo>
                  <a:pt x="0" y="1170134"/>
                </a:lnTo>
                <a:lnTo>
                  <a:pt x="54132" y="1118524"/>
                </a:lnTo>
                <a:cubicBezTo>
                  <a:pt x="818756" y="423566"/>
                  <a:pt x="1834482" y="0"/>
                  <a:pt x="2949137" y="0"/>
                </a:cubicBezTo>
                <a:close/>
              </a:path>
            </a:pathLst>
          </a:custGeom>
        </p:spPr>
      </p:pic>
      <p:pic>
        <p:nvPicPr>
          <p:cNvPr id="8" name="Picture 7">
            <a:extLst>
              <a:ext uri="{FF2B5EF4-FFF2-40B4-BE49-F238E27FC236}">
                <a16:creationId xmlns:a16="http://schemas.microsoft.com/office/drawing/2014/main" id="{F50010E6-2308-854C-82FD-C725F7C8A527}"/>
              </a:ext>
            </a:extLst>
          </p:cNvPr>
          <p:cNvPicPr>
            <a:picLocks noChangeAspect="1"/>
          </p:cNvPicPr>
          <p:nvPr userDrawn="1"/>
        </p:nvPicPr>
        <p:blipFill>
          <a:blip r:embed="rId3"/>
          <a:stretch>
            <a:fillRect/>
          </a:stretch>
        </p:blipFill>
        <p:spPr>
          <a:xfrm rot="19679334">
            <a:off x="11371976" y="5787600"/>
            <a:ext cx="1054249" cy="1806049"/>
          </a:xfrm>
          <a:prstGeom prst="rect">
            <a:avLst/>
          </a:prstGeom>
        </p:spPr>
      </p:pic>
      <p:sp>
        <p:nvSpPr>
          <p:cNvPr id="9" name="Content Placeholder 2">
            <a:extLst>
              <a:ext uri="{FF2B5EF4-FFF2-40B4-BE49-F238E27FC236}">
                <a16:creationId xmlns:a16="http://schemas.microsoft.com/office/drawing/2014/main" id="{06BA09B7-209D-F34F-963D-359EF21894EB}"/>
              </a:ext>
            </a:extLst>
          </p:cNvPr>
          <p:cNvSpPr>
            <a:spLocks noGrp="1"/>
          </p:cNvSpPr>
          <p:nvPr>
            <p:ph idx="1"/>
          </p:nvPr>
        </p:nvSpPr>
        <p:spPr>
          <a:xfrm>
            <a:off x="2316000" y="1397487"/>
            <a:ext cx="7560000" cy="4248001"/>
          </a:xfrm>
          <a:solidFill>
            <a:schemeClr val="bg1"/>
          </a:solidFill>
          <a:ln>
            <a:solidFill>
              <a:schemeClr val="accent2"/>
            </a:solidFill>
          </a:ln>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Rectangle 5">
            <a:extLst>
              <a:ext uri="{FF2B5EF4-FFF2-40B4-BE49-F238E27FC236}">
                <a16:creationId xmlns:a16="http://schemas.microsoft.com/office/drawing/2014/main" id="{2D9C2CF6-9599-4B42-9C21-C7F8B2D98DF8}"/>
              </a:ext>
            </a:extLst>
          </p:cNvPr>
          <p:cNvSpPr/>
          <p:nvPr userDrawn="1"/>
        </p:nvSpPr>
        <p:spPr>
          <a:xfrm>
            <a:off x="2316000" y="987575"/>
            <a:ext cx="7560000" cy="409913"/>
          </a:xfrm>
          <a:prstGeom prst="rect">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42383CE-B806-4645-AF2A-30060792FF66}"/>
              </a:ext>
            </a:extLst>
          </p:cNvPr>
          <p:cNvSpPr txBox="1"/>
          <p:nvPr userDrawn="1"/>
        </p:nvSpPr>
        <p:spPr>
          <a:xfrm>
            <a:off x="2316000" y="987575"/>
            <a:ext cx="7560000" cy="369332"/>
          </a:xfrm>
          <a:prstGeom prst="rect">
            <a:avLst/>
          </a:prstGeom>
          <a:noFill/>
          <a:ln>
            <a:solidFill>
              <a:schemeClr val="accent2"/>
            </a:solidFill>
          </a:ln>
        </p:spPr>
        <p:txBody>
          <a:bodyPr wrap="square" rtlCol="0">
            <a:spAutoFit/>
          </a:bodyPr>
          <a:lstStyle/>
          <a:p>
            <a:pPr algn="ctr"/>
            <a:r>
              <a:rPr lang="en-US" b="1" i="0">
                <a:solidFill>
                  <a:schemeClr val="bg1"/>
                </a:solidFill>
                <a:latin typeface="Barlow Semi Condensed SemiBold" pitchFamily="2" charset="77"/>
              </a:rPr>
              <a:t>Terminal</a:t>
            </a:r>
          </a:p>
        </p:txBody>
      </p:sp>
      <p:sp>
        <p:nvSpPr>
          <p:cNvPr id="11" name="Oval 10">
            <a:extLst>
              <a:ext uri="{FF2B5EF4-FFF2-40B4-BE49-F238E27FC236}">
                <a16:creationId xmlns:a16="http://schemas.microsoft.com/office/drawing/2014/main" id="{093F6578-EC53-1844-A6F5-F0C78ABB8FC0}"/>
              </a:ext>
            </a:extLst>
          </p:cNvPr>
          <p:cNvSpPr/>
          <p:nvPr userDrawn="1"/>
        </p:nvSpPr>
        <p:spPr>
          <a:xfrm>
            <a:off x="2436157" y="1120531"/>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361EB63-ED7A-364D-B4C4-37003833EDAC}"/>
              </a:ext>
            </a:extLst>
          </p:cNvPr>
          <p:cNvSpPr/>
          <p:nvPr userDrawn="1"/>
        </p:nvSpPr>
        <p:spPr>
          <a:xfrm>
            <a:off x="2687614" y="1120560"/>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866C0F1-5692-194E-AB92-880CE439BF73}"/>
              </a:ext>
            </a:extLst>
          </p:cNvPr>
          <p:cNvSpPr/>
          <p:nvPr userDrawn="1"/>
        </p:nvSpPr>
        <p:spPr>
          <a:xfrm>
            <a:off x="2949137" y="1120531"/>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670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rminal_co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7FDEBEA-D948-D74E-8D92-8976CE905FF4}"/>
              </a:ext>
            </a:extLst>
          </p:cNvPr>
          <p:cNvPicPr>
            <a:picLocks noChangeAspect="1"/>
          </p:cNvPicPr>
          <p:nvPr userDrawn="1"/>
        </p:nvPicPr>
        <p:blipFill>
          <a:blip r:embed="rId2"/>
          <a:srcRect t="7230" r="40496"/>
          <a:stretch>
            <a:fillRect/>
          </a:stretch>
        </p:blipFill>
        <p:spPr>
          <a:xfrm>
            <a:off x="0" y="496172"/>
            <a:ext cx="7254762" cy="6366183"/>
          </a:xfrm>
          <a:custGeom>
            <a:avLst/>
            <a:gdLst>
              <a:gd name="connsiteX0" fmla="*/ 2949137 w 7254762"/>
              <a:gd name="connsiteY0" fmla="*/ 0 h 6366183"/>
              <a:gd name="connsiteX1" fmla="*/ 7254762 w 7254762"/>
              <a:gd name="connsiteY1" fmla="*/ 4305625 h 6366183"/>
              <a:gd name="connsiteX2" fmla="*/ 6735097 w 7254762"/>
              <a:gd name="connsiteY2" fmla="*/ 6357942 h 6366183"/>
              <a:gd name="connsiteX3" fmla="*/ 6730090 w 7254762"/>
              <a:gd name="connsiteY3" fmla="*/ 6366183 h 6366183"/>
              <a:gd name="connsiteX4" fmla="*/ 0 w 7254762"/>
              <a:gd name="connsiteY4" fmla="*/ 6366183 h 6366183"/>
              <a:gd name="connsiteX5" fmla="*/ 0 w 7254762"/>
              <a:gd name="connsiteY5" fmla="*/ 1170134 h 6366183"/>
              <a:gd name="connsiteX6" fmla="*/ 54132 w 7254762"/>
              <a:gd name="connsiteY6" fmla="*/ 1118524 h 6366183"/>
              <a:gd name="connsiteX7" fmla="*/ 2949137 w 7254762"/>
              <a:gd name="connsiteY7" fmla="*/ 0 h 636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4762" h="6366183">
                <a:moveTo>
                  <a:pt x="2949137" y="0"/>
                </a:moveTo>
                <a:cubicBezTo>
                  <a:pt x="5327068" y="0"/>
                  <a:pt x="7254762" y="1927694"/>
                  <a:pt x="7254762" y="4305625"/>
                </a:cubicBezTo>
                <a:cubicBezTo>
                  <a:pt x="7254762" y="5048729"/>
                  <a:pt x="7066511" y="5747864"/>
                  <a:pt x="6735097" y="6357942"/>
                </a:cubicBezTo>
                <a:lnTo>
                  <a:pt x="6730090" y="6366183"/>
                </a:lnTo>
                <a:lnTo>
                  <a:pt x="0" y="6366183"/>
                </a:lnTo>
                <a:lnTo>
                  <a:pt x="0" y="1170134"/>
                </a:lnTo>
                <a:lnTo>
                  <a:pt x="54132" y="1118524"/>
                </a:lnTo>
                <a:cubicBezTo>
                  <a:pt x="818756" y="423566"/>
                  <a:pt x="1834482" y="0"/>
                  <a:pt x="2949137" y="0"/>
                </a:cubicBezTo>
                <a:close/>
              </a:path>
            </a:pathLst>
          </a:custGeom>
        </p:spPr>
      </p:pic>
      <p:pic>
        <p:nvPicPr>
          <p:cNvPr id="8" name="Picture 7">
            <a:extLst>
              <a:ext uri="{FF2B5EF4-FFF2-40B4-BE49-F238E27FC236}">
                <a16:creationId xmlns:a16="http://schemas.microsoft.com/office/drawing/2014/main" id="{F50010E6-2308-854C-82FD-C725F7C8A527}"/>
              </a:ext>
            </a:extLst>
          </p:cNvPr>
          <p:cNvPicPr>
            <a:picLocks noChangeAspect="1"/>
          </p:cNvPicPr>
          <p:nvPr userDrawn="1"/>
        </p:nvPicPr>
        <p:blipFill>
          <a:blip r:embed="rId3"/>
          <a:stretch>
            <a:fillRect/>
          </a:stretch>
        </p:blipFill>
        <p:spPr>
          <a:xfrm rot="19679334">
            <a:off x="11371976" y="5787600"/>
            <a:ext cx="1054249" cy="1806049"/>
          </a:xfrm>
          <a:prstGeom prst="rect">
            <a:avLst/>
          </a:prstGeom>
        </p:spPr>
      </p:pic>
      <p:sp>
        <p:nvSpPr>
          <p:cNvPr id="9" name="Content Placeholder 2">
            <a:extLst>
              <a:ext uri="{FF2B5EF4-FFF2-40B4-BE49-F238E27FC236}">
                <a16:creationId xmlns:a16="http://schemas.microsoft.com/office/drawing/2014/main" id="{06BA09B7-209D-F34F-963D-359EF21894EB}"/>
              </a:ext>
            </a:extLst>
          </p:cNvPr>
          <p:cNvSpPr>
            <a:spLocks noGrp="1"/>
          </p:cNvSpPr>
          <p:nvPr>
            <p:ph idx="1" hasCustomPrompt="1"/>
          </p:nvPr>
        </p:nvSpPr>
        <p:spPr>
          <a:xfrm>
            <a:off x="823274" y="967119"/>
            <a:ext cx="10545452" cy="4896353"/>
          </a:xfrm>
          <a:solidFill>
            <a:schemeClr val="bg1"/>
          </a:solidFill>
          <a:ln>
            <a:solidFill>
              <a:schemeClr val="accent2"/>
            </a:solidFill>
          </a:ln>
        </p:spPr>
        <p:txBody>
          <a:bodyPr>
            <a:normAutofit/>
          </a:bodyPr>
          <a:lstStyle>
            <a:lvl1pPr marL="0" indent="0">
              <a:buNone/>
              <a:defRPr sz="1600">
                <a:latin typeface="Consolas" panose="020B0609020204030204" pitchFamily="49" charset="0"/>
                <a:cs typeface="Consolas" panose="020B0609020204030204" pitchFamily="49" charset="0"/>
              </a:defRPr>
            </a:lvl1pPr>
          </a:lstStyle>
          <a:p>
            <a:pPr lvl="0"/>
            <a:r>
              <a:rPr lang="en-US" dirty="0"/>
              <a:t>$ bash</a:t>
            </a:r>
          </a:p>
        </p:txBody>
      </p:sp>
      <p:sp>
        <p:nvSpPr>
          <p:cNvPr id="6" name="Rectangle 5">
            <a:extLst>
              <a:ext uri="{FF2B5EF4-FFF2-40B4-BE49-F238E27FC236}">
                <a16:creationId xmlns:a16="http://schemas.microsoft.com/office/drawing/2014/main" id="{2D9C2CF6-9599-4B42-9C21-C7F8B2D98DF8}"/>
              </a:ext>
            </a:extLst>
          </p:cNvPr>
          <p:cNvSpPr/>
          <p:nvPr userDrawn="1"/>
        </p:nvSpPr>
        <p:spPr>
          <a:xfrm>
            <a:off x="823274" y="557207"/>
            <a:ext cx="10545452" cy="409913"/>
          </a:xfrm>
          <a:prstGeom prst="rect">
            <a:avLst/>
          </a:prstGeom>
          <a:solidFill>
            <a:schemeClr val="accent2"/>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42383CE-B806-4645-AF2A-30060792FF66}"/>
              </a:ext>
            </a:extLst>
          </p:cNvPr>
          <p:cNvSpPr txBox="1"/>
          <p:nvPr userDrawn="1"/>
        </p:nvSpPr>
        <p:spPr>
          <a:xfrm>
            <a:off x="823274" y="557207"/>
            <a:ext cx="10545452" cy="369332"/>
          </a:xfrm>
          <a:prstGeom prst="rect">
            <a:avLst/>
          </a:prstGeom>
          <a:noFill/>
          <a:ln>
            <a:solidFill>
              <a:schemeClr val="accent2"/>
            </a:solidFill>
          </a:ln>
        </p:spPr>
        <p:txBody>
          <a:bodyPr wrap="square" rtlCol="0">
            <a:spAutoFit/>
          </a:bodyPr>
          <a:lstStyle/>
          <a:p>
            <a:pPr algn="ctr"/>
            <a:r>
              <a:rPr lang="en-US" b="1" i="0">
                <a:solidFill>
                  <a:schemeClr val="bg1"/>
                </a:solidFill>
                <a:latin typeface="Barlow Semi Condensed SemiBold" pitchFamily="2" charset="77"/>
              </a:rPr>
              <a:t>Terminal</a:t>
            </a:r>
          </a:p>
        </p:txBody>
      </p:sp>
      <p:sp>
        <p:nvSpPr>
          <p:cNvPr id="11" name="Oval 10">
            <a:extLst>
              <a:ext uri="{FF2B5EF4-FFF2-40B4-BE49-F238E27FC236}">
                <a16:creationId xmlns:a16="http://schemas.microsoft.com/office/drawing/2014/main" id="{093F6578-EC53-1844-A6F5-F0C78ABB8FC0}"/>
              </a:ext>
            </a:extLst>
          </p:cNvPr>
          <p:cNvSpPr/>
          <p:nvPr userDrawn="1"/>
        </p:nvSpPr>
        <p:spPr>
          <a:xfrm>
            <a:off x="965576" y="710496"/>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361EB63-ED7A-364D-B4C4-37003833EDAC}"/>
              </a:ext>
            </a:extLst>
          </p:cNvPr>
          <p:cNvSpPr/>
          <p:nvPr userDrawn="1"/>
        </p:nvSpPr>
        <p:spPr>
          <a:xfrm>
            <a:off x="1217033" y="710525"/>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866C0F1-5692-194E-AB92-880CE439BF73}"/>
              </a:ext>
            </a:extLst>
          </p:cNvPr>
          <p:cNvSpPr/>
          <p:nvPr userDrawn="1"/>
        </p:nvSpPr>
        <p:spPr>
          <a:xfrm>
            <a:off x="1478556" y="710496"/>
            <a:ext cx="144000" cy="14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7481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00DB1F-35CB-5D47-A23B-C52E4A37DB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2555EC97-CCAA-5847-BB46-ACC45DA542D7}"/>
              </a:ext>
            </a:extLst>
          </p:cNvPr>
          <p:cNvSpPr>
            <a:spLocks noGrp="1"/>
          </p:cNvSpPr>
          <p:nvPr>
            <p:ph type="body" idx="1"/>
          </p:nvPr>
        </p:nvSpPr>
        <p:spPr>
          <a:xfrm>
            <a:off x="838200" y="1825625"/>
            <a:ext cx="10515600" cy="466725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908490198"/>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61" r:id="rId3"/>
    <p:sldLayoutId id="2147483662" r:id="rId4"/>
    <p:sldLayoutId id="2147483650" r:id="rId5"/>
    <p:sldLayoutId id="2147483663" r:id="rId6"/>
    <p:sldLayoutId id="2147483677" r:id="rId7"/>
    <p:sldLayoutId id="2147483678" r:id="rId8"/>
    <p:sldLayoutId id="2147483679" r:id="rId9"/>
    <p:sldLayoutId id="2147483652" r:id="rId10"/>
    <p:sldLayoutId id="2147483653" r:id="rId11"/>
  </p:sldLayoutIdLst>
  <p:txStyles>
    <p:title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Barlow Semi Condensed Light"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Barlow Semi Condensed Light"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Barlow Semi Condensed Light"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Barlow Semi Condensed Light"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Barlow Semi Condensed Ligh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6.tiff"/></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hyperlink" Target="https://docs.ansible.com/ansible/latest/modules/modules_by_category.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18.tif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bit.ly/ans-workshop"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s://github.com/DevOpsPlayground/Hands-on-with-Ansible-Oct-2019"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4.tiff"/><Relationship Id="rId3" Type="http://schemas.openxmlformats.org/officeDocument/2006/relationships/image" Target="../media/image9.tiff"/><Relationship Id="rId7"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6873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Why use Ansible?</a:t>
            </a:r>
            <a:endParaRPr lang="en-US" sz="3400" dirty="0"/>
          </a:p>
        </p:txBody>
      </p:sp>
      <p:sp>
        <p:nvSpPr>
          <p:cNvPr id="10" name="Content Placeholder 9">
            <a:extLst>
              <a:ext uri="{FF2B5EF4-FFF2-40B4-BE49-F238E27FC236}">
                <a16:creationId xmlns:a16="http://schemas.microsoft.com/office/drawing/2014/main" id="{3E44BD7F-C301-B246-A837-5A9132AC45D8}"/>
              </a:ext>
            </a:extLst>
          </p:cNvPr>
          <p:cNvSpPr>
            <a:spLocks noGrp="1"/>
          </p:cNvSpPr>
          <p:nvPr>
            <p:ph idx="1"/>
          </p:nvPr>
        </p:nvSpPr>
        <p:spPr/>
        <p:txBody>
          <a:bodyPr anchor="ctr" anchorCtr="1"/>
          <a:lstStyle/>
          <a:p>
            <a:pPr marL="457200" indent="-457200">
              <a:buFont typeface="Arial" panose="020B0604020202020204" pitchFamily="34" charset="0"/>
              <a:buChar char="•"/>
            </a:pPr>
            <a:r>
              <a:rPr lang="en-GB" dirty="0"/>
              <a:t>Powerful</a:t>
            </a:r>
          </a:p>
          <a:p>
            <a:pPr marL="457200" indent="-457200">
              <a:buFont typeface="Arial" panose="020B0604020202020204" pitchFamily="34" charset="0"/>
              <a:buChar char="•"/>
            </a:pPr>
            <a:r>
              <a:rPr lang="en-GB" dirty="0"/>
              <a:t>Easy to use</a:t>
            </a:r>
          </a:p>
          <a:p>
            <a:pPr marL="457200" indent="-457200">
              <a:buFont typeface="Arial" panose="020B0604020202020204" pitchFamily="34" charset="0"/>
              <a:buChar char="•"/>
            </a:pPr>
            <a:r>
              <a:rPr lang="en-GB" dirty="0"/>
              <a:t>Non-disruptive</a:t>
            </a:r>
          </a:p>
          <a:p>
            <a:pPr marL="457200" indent="-457200">
              <a:buFont typeface="Arial" panose="020B0604020202020204" pitchFamily="34" charset="0"/>
              <a:buChar char="•"/>
            </a:pPr>
            <a:r>
              <a:rPr lang="en-GB" dirty="0"/>
              <a:t>Secure</a:t>
            </a:r>
          </a:p>
          <a:p>
            <a:pPr marL="457200" indent="-457200">
              <a:buFont typeface="Arial" panose="020B0604020202020204" pitchFamily="34" charset="0"/>
              <a:buChar char="•"/>
            </a:pPr>
            <a:r>
              <a:rPr lang="en-GB" dirty="0"/>
              <a:t>Cross-platform</a:t>
            </a:r>
          </a:p>
        </p:txBody>
      </p:sp>
    </p:spTree>
    <p:extLst>
      <p:ext uri="{BB962C8B-B14F-4D97-AF65-F5344CB8AC3E}">
        <p14:creationId xmlns:p14="http://schemas.microsoft.com/office/powerpoint/2010/main" val="203477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p:cTn id="7" dur="1000" fill="hold"/>
                                        <p:tgtEl>
                                          <p:spTgt spid="10">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10">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10">
                                            <p:txEl>
                                              <p:pRg st="0" end="0"/>
                                            </p:txEl>
                                          </p:spTgt>
                                        </p:tgtEl>
                                      </p:cBhvr>
                                    </p:animEffect>
                                  </p:childTnLst>
                                </p:cTn>
                              </p:par>
                              <p:par>
                                <p:cTn id="10" presetID="3" presetClass="emph" presetSubtype="2" fill="remove" nodeType="withEffect">
                                  <p:stCondLst>
                                    <p:cond delay="0"/>
                                  </p:stCondLst>
                                  <p:childTnLst>
                                    <p:animClr clrSpc="rgb" dir="cw">
                                      <p:cBhvr override="childStyle">
                                        <p:cTn id="11" dur="5000" fill="hold"/>
                                        <p:tgtEl>
                                          <p:spTgt spid="10">
                                            <p:txEl>
                                              <p:pRg st="0" end="0"/>
                                            </p:txEl>
                                          </p:spTgt>
                                        </p:tgtEl>
                                        <p:attrNameLst>
                                          <p:attrName>style.color</p:attrName>
                                        </p:attrNameLst>
                                      </p:cBhvr>
                                      <p:to>
                                        <a:srgbClr val="FF4546"/>
                                      </p:to>
                                    </p:animClr>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nodeType="clickEffect">
                                  <p:stCondLst>
                                    <p:cond delay="0"/>
                                  </p:stCondLst>
                                  <p:childTnLst>
                                    <p:set>
                                      <p:cBhvr>
                                        <p:cTn id="15" dur="1" fill="hold">
                                          <p:stCondLst>
                                            <p:cond delay="0"/>
                                          </p:stCondLst>
                                        </p:cTn>
                                        <p:tgtEl>
                                          <p:spTgt spid="10">
                                            <p:txEl>
                                              <p:pRg st="1" end="1"/>
                                            </p:txEl>
                                          </p:spTgt>
                                        </p:tgtEl>
                                        <p:attrNameLst>
                                          <p:attrName>style.visibility</p:attrName>
                                        </p:attrNameLst>
                                      </p:cBhvr>
                                      <p:to>
                                        <p:strVal val="visible"/>
                                      </p:to>
                                    </p:set>
                                    <p:anim calcmode="lin" valueType="num">
                                      <p:cBhvr>
                                        <p:cTn id="16" dur="1000" fill="hold"/>
                                        <p:tgtEl>
                                          <p:spTgt spid="10">
                                            <p:txEl>
                                              <p:pRg st="1" end="1"/>
                                            </p:txEl>
                                          </p:spTgt>
                                        </p:tgtEl>
                                        <p:attrNameLst>
                                          <p:attrName>ppt_w</p:attrName>
                                        </p:attrNameLst>
                                      </p:cBhvr>
                                      <p:tavLst>
                                        <p:tav tm="0">
                                          <p:val>
                                            <p:strVal val="#ppt_w*0.70"/>
                                          </p:val>
                                        </p:tav>
                                        <p:tav tm="100000">
                                          <p:val>
                                            <p:strVal val="#ppt_w"/>
                                          </p:val>
                                        </p:tav>
                                      </p:tavLst>
                                    </p:anim>
                                    <p:anim calcmode="lin" valueType="num">
                                      <p:cBhvr>
                                        <p:cTn id="17" dur="1000" fill="hold"/>
                                        <p:tgtEl>
                                          <p:spTgt spid="10">
                                            <p:txEl>
                                              <p:pRg st="1" end="1"/>
                                            </p:txEl>
                                          </p:spTgt>
                                        </p:tgtEl>
                                        <p:attrNameLst>
                                          <p:attrName>ppt_h</p:attrName>
                                        </p:attrNameLst>
                                      </p:cBhvr>
                                      <p:tavLst>
                                        <p:tav tm="0">
                                          <p:val>
                                            <p:strVal val="#ppt_h"/>
                                          </p:val>
                                        </p:tav>
                                        <p:tav tm="100000">
                                          <p:val>
                                            <p:strVal val="#ppt_h"/>
                                          </p:val>
                                        </p:tav>
                                      </p:tavLst>
                                    </p:anim>
                                    <p:animEffect transition="in" filter="fade">
                                      <p:cBhvr>
                                        <p:cTn id="18" dur="1000"/>
                                        <p:tgtEl>
                                          <p:spTgt spid="10">
                                            <p:txEl>
                                              <p:pRg st="1" end="1"/>
                                            </p:txEl>
                                          </p:spTgt>
                                        </p:tgtEl>
                                      </p:cBhvr>
                                    </p:animEffect>
                                  </p:childTnLst>
                                </p:cTn>
                              </p:par>
                              <p:par>
                                <p:cTn id="19" presetID="3" presetClass="emph" presetSubtype="2" fill="remove" nodeType="withEffect">
                                  <p:stCondLst>
                                    <p:cond delay="0"/>
                                  </p:stCondLst>
                                  <p:childTnLst>
                                    <p:animClr clrSpc="rgb" dir="cw">
                                      <p:cBhvr override="childStyle">
                                        <p:cTn id="20" dur="5000" fill="hold"/>
                                        <p:tgtEl>
                                          <p:spTgt spid="10">
                                            <p:txEl>
                                              <p:pRg st="1" end="1"/>
                                            </p:txEl>
                                          </p:spTgt>
                                        </p:tgtEl>
                                        <p:attrNameLst>
                                          <p:attrName>style.color</p:attrName>
                                        </p:attrNameLst>
                                      </p:cBhvr>
                                      <p:to>
                                        <a:srgbClr val="FF4546"/>
                                      </p:to>
                                    </p:animClr>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nodeType="click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anim calcmode="lin" valueType="num">
                                      <p:cBhvr>
                                        <p:cTn id="25" dur="1000" fill="hold"/>
                                        <p:tgtEl>
                                          <p:spTgt spid="10">
                                            <p:txEl>
                                              <p:pRg st="2" end="2"/>
                                            </p:txEl>
                                          </p:spTgt>
                                        </p:tgtEl>
                                        <p:attrNameLst>
                                          <p:attrName>ppt_w</p:attrName>
                                        </p:attrNameLst>
                                      </p:cBhvr>
                                      <p:tavLst>
                                        <p:tav tm="0">
                                          <p:val>
                                            <p:strVal val="#ppt_w*0.70"/>
                                          </p:val>
                                        </p:tav>
                                        <p:tav tm="100000">
                                          <p:val>
                                            <p:strVal val="#ppt_w"/>
                                          </p:val>
                                        </p:tav>
                                      </p:tavLst>
                                    </p:anim>
                                    <p:anim calcmode="lin" valueType="num">
                                      <p:cBhvr>
                                        <p:cTn id="26" dur="1000" fill="hold"/>
                                        <p:tgtEl>
                                          <p:spTgt spid="10">
                                            <p:txEl>
                                              <p:pRg st="2" end="2"/>
                                            </p:txEl>
                                          </p:spTgt>
                                        </p:tgtEl>
                                        <p:attrNameLst>
                                          <p:attrName>ppt_h</p:attrName>
                                        </p:attrNameLst>
                                      </p:cBhvr>
                                      <p:tavLst>
                                        <p:tav tm="0">
                                          <p:val>
                                            <p:strVal val="#ppt_h"/>
                                          </p:val>
                                        </p:tav>
                                        <p:tav tm="100000">
                                          <p:val>
                                            <p:strVal val="#ppt_h"/>
                                          </p:val>
                                        </p:tav>
                                      </p:tavLst>
                                    </p:anim>
                                    <p:animEffect transition="in" filter="fade">
                                      <p:cBhvr>
                                        <p:cTn id="27" dur="1000"/>
                                        <p:tgtEl>
                                          <p:spTgt spid="10">
                                            <p:txEl>
                                              <p:pRg st="2" end="2"/>
                                            </p:txEl>
                                          </p:spTgt>
                                        </p:tgtEl>
                                      </p:cBhvr>
                                    </p:animEffect>
                                  </p:childTnLst>
                                </p:cTn>
                              </p:par>
                              <p:par>
                                <p:cTn id="28" presetID="3" presetClass="emph" presetSubtype="2" fill="remove" nodeType="withEffect">
                                  <p:stCondLst>
                                    <p:cond delay="0"/>
                                  </p:stCondLst>
                                  <p:childTnLst>
                                    <p:animClr clrSpc="rgb" dir="cw">
                                      <p:cBhvr override="childStyle">
                                        <p:cTn id="29" dur="5000" fill="hold"/>
                                        <p:tgtEl>
                                          <p:spTgt spid="10">
                                            <p:txEl>
                                              <p:pRg st="2" end="2"/>
                                            </p:txEl>
                                          </p:spTgt>
                                        </p:tgtEl>
                                        <p:attrNameLst>
                                          <p:attrName>style.color</p:attrName>
                                        </p:attrNameLst>
                                      </p:cBhvr>
                                      <p:to>
                                        <a:srgbClr val="FF4546"/>
                                      </p:to>
                                    </p:animClr>
                                  </p:childTnLst>
                                </p:cTn>
                              </p:par>
                            </p:childTnLst>
                          </p:cTn>
                        </p:par>
                      </p:childTnLst>
                    </p:cTn>
                  </p:par>
                  <p:par>
                    <p:cTn id="30" fill="hold">
                      <p:stCondLst>
                        <p:cond delay="indefinite"/>
                      </p:stCondLst>
                      <p:childTnLst>
                        <p:par>
                          <p:cTn id="31" fill="hold">
                            <p:stCondLst>
                              <p:cond delay="0"/>
                            </p:stCondLst>
                            <p:childTnLst>
                              <p:par>
                                <p:cTn id="32" presetID="55" presetClass="entr" presetSubtype="0" fill="hold" nodeType="clickEffect">
                                  <p:stCondLst>
                                    <p:cond delay="0"/>
                                  </p:stCondLst>
                                  <p:childTnLst>
                                    <p:set>
                                      <p:cBhvr>
                                        <p:cTn id="33" dur="1" fill="hold">
                                          <p:stCondLst>
                                            <p:cond delay="0"/>
                                          </p:stCondLst>
                                        </p:cTn>
                                        <p:tgtEl>
                                          <p:spTgt spid="10">
                                            <p:txEl>
                                              <p:pRg st="3" end="3"/>
                                            </p:txEl>
                                          </p:spTgt>
                                        </p:tgtEl>
                                        <p:attrNameLst>
                                          <p:attrName>style.visibility</p:attrName>
                                        </p:attrNameLst>
                                      </p:cBhvr>
                                      <p:to>
                                        <p:strVal val="visible"/>
                                      </p:to>
                                    </p:set>
                                    <p:anim calcmode="lin" valueType="num">
                                      <p:cBhvr>
                                        <p:cTn id="34" dur="1000" fill="hold"/>
                                        <p:tgtEl>
                                          <p:spTgt spid="10">
                                            <p:txEl>
                                              <p:pRg st="3" end="3"/>
                                            </p:txEl>
                                          </p:spTgt>
                                        </p:tgtEl>
                                        <p:attrNameLst>
                                          <p:attrName>ppt_w</p:attrName>
                                        </p:attrNameLst>
                                      </p:cBhvr>
                                      <p:tavLst>
                                        <p:tav tm="0">
                                          <p:val>
                                            <p:strVal val="#ppt_w*0.70"/>
                                          </p:val>
                                        </p:tav>
                                        <p:tav tm="100000">
                                          <p:val>
                                            <p:strVal val="#ppt_w"/>
                                          </p:val>
                                        </p:tav>
                                      </p:tavLst>
                                    </p:anim>
                                    <p:anim calcmode="lin" valueType="num">
                                      <p:cBhvr>
                                        <p:cTn id="35" dur="1000" fill="hold"/>
                                        <p:tgtEl>
                                          <p:spTgt spid="10">
                                            <p:txEl>
                                              <p:pRg st="3" end="3"/>
                                            </p:txEl>
                                          </p:spTgt>
                                        </p:tgtEl>
                                        <p:attrNameLst>
                                          <p:attrName>ppt_h</p:attrName>
                                        </p:attrNameLst>
                                      </p:cBhvr>
                                      <p:tavLst>
                                        <p:tav tm="0">
                                          <p:val>
                                            <p:strVal val="#ppt_h"/>
                                          </p:val>
                                        </p:tav>
                                        <p:tav tm="100000">
                                          <p:val>
                                            <p:strVal val="#ppt_h"/>
                                          </p:val>
                                        </p:tav>
                                      </p:tavLst>
                                    </p:anim>
                                    <p:animEffect transition="in" filter="fade">
                                      <p:cBhvr>
                                        <p:cTn id="36" dur="1000"/>
                                        <p:tgtEl>
                                          <p:spTgt spid="10">
                                            <p:txEl>
                                              <p:pRg st="3" end="3"/>
                                            </p:txEl>
                                          </p:spTgt>
                                        </p:tgtEl>
                                      </p:cBhvr>
                                    </p:animEffect>
                                  </p:childTnLst>
                                </p:cTn>
                              </p:par>
                              <p:par>
                                <p:cTn id="37" presetID="3" presetClass="emph" presetSubtype="2" fill="remove" nodeType="withEffect">
                                  <p:stCondLst>
                                    <p:cond delay="0"/>
                                  </p:stCondLst>
                                  <p:childTnLst>
                                    <p:animClr clrSpc="rgb" dir="cw">
                                      <p:cBhvr override="childStyle">
                                        <p:cTn id="38" dur="5000" fill="hold"/>
                                        <p:tgtEl>
                                          <p:spTgt spid="10">
                                            <p:txEl>
                                              <p:pRg st="3" end="3"/>
                                            </p:txEl>
                                          </p:spTgt>
                                        </p:tgtEl>
                                        <p:attrNameLst>
                                          <p:attrName>style.color</p:attrName>
                                        </p:attrNameLst>
                                      </p:cBhvr>
                                      <p:to>
                                        <a:srgbClr val="FF4546"/>
                                      </p:to>
                                    </p:animClr>
                                  </p:childTnLst>
                                </p:cTn>
                              </p:par>
                            </p:childTnLst>
                          </p:cTn>
                        </p:par>
                      </p:childTnLst>
                    </p:cTn>
                  </p:par>
                  <p:par>
                    <p:cTn id="39" fill="hold">
                      <p:stCondLst>
                        <p:cond delay="indefinite"/>
                      </p:stCondLst>
                      <p:childTnLst>
                        <p:par>
                          <p:cTn id="40" fill="hold">
                            <p:stCondLst>
                              <p:cond delay="0"/>
                            </p:stCondLst>
                            <p:childTnLst>
                              <p:par>
                                <p:cTn id="41" presetID="55" presetClass="entr" presetSubtype="0" fill="hold" nodeType="clickEffect">
                                  <p:stCondLst>
                                    <p:cond delay="0"/>
                                  </p:stCondLst>
                                  <p:childTnLst>
                                    <p:set>
                                      <p:cBhvr>
                                        <p:cTn id="42" dur="1" fill="hold">
                                          <p:stCondLst>
                                            <p:cond delay="0"/>
                                          </p:stCondLst>
                                        </p:cTn>
                                        <p:tgtEl>
                                          <p:spTgt spid="10">
                                            <p:txEl>
                                              <p:pRg st="4" end="4"/>
                                            </p:txEl>
                                          </p:spTgt>
                                        </p:tgtEl>
                                        <p:attrNameLst>
                                          <p:attrName>style.visibility</p:attrName>
                                        </p:attrNameLst>
                                      </p:cBhvr>
                                      <p:to>
                                        <p:strVal val="visible"/>
                                      </p:to>
                                    </p:set>
                                    <p:anim calcmode="lin" valueType="num">
                                      <p:cBhvr>
                                        <p:cTn id="43" dur="1000" fill="hold"/>
                                        <p:tgtEl>
                                          <p:spTgt spid="10">
                                            <p:txEl>
                                              <p:pRg st="4" end="4"/>
                                            </p:txEl>
                                          </p:spTgt>
                                        </p:tgtEl>
                                        <p:attrNameLst>
                                          <p:attrName>ppt_w</p:attrName>
                                        </p:attrNameLst>
                                      </p:cBhvr>
                                      <p:tavLst>
                                        <p:tav tm="0">
                                          <p:val>
                                            <p:strVal val="#ppt_w*0.70"/>
                                          </p:val>
                                        </p:tav>
                                        <p:tav tm="100000">
                                          <p:val>
                                            <p:strVal val="#ppt_w"/>
                                          </p:val>
                                        </p:tav>
                                      </p:tavLst>
                                    </p:anim>
                                    <p:anim calcmode="lin" valueType="num">
                                      <p:cBhvr>
                                        <p:cTn id="44" dur="1000" fill="hold"/>
                                        <p:tgtEl>
                                          <p:spTgt spid="10">
                                            <p:txEl>
                                              <p:pRg st="4" end="4"/>
                                            </p:txEl>
                                          </p:spTgt>
                                        </p:tgtEl>
                                        <p:attrNameLst>
                                          <p:attrName>ppt_h</p:attrName>
                                        </p:attrNameLst>
                                      </p:cBhvr>
                                      <p:tavLst>
                                        <p:tav tm="0">
                                          <p:val>
                                            <p:strVal val="#ppt_h"/>
                                          </p:val>
                                        </p:tav>
                                        <p:tav tm="100000">
                                          <p:val>
                                            <p:strVal val="#ppt_h"/>
                                          </p:val>
                                        </p:tav>
                                      </p:tavLst>
                                    </p:anim>
                                    <p:animEffect transition="in" filter="fade">
                                      <p:cBhvr>
                                        <p:cTn id="45" dur="1000"/>
                                        <p:tgtEl>
                                          <p:spTgt spid="10">
                                            <p:txEl>
                                              <p:pRg st="4" end="4"/>
                                            </p:txEl>
                                          </p:spTgt>
                                        </p:tgtEl>
                                      </p:cBhvr>
                                    </p:animEffect>
                                  </p:childTnLst>
                                </p:cTn>
                              </p:par>
                              <p:par>
                                <p:cTn id="46" presetID="3" presetClass="emph" presetSubtype="2" fill="remove" nodeType="withEffect">
                                  <p:stCondLst>
                                    <p:cond delay="0"/>
                                  </p:stCondLst>
                                  <p:childTnLst>
                                    <p:animClr clrSpc="rgb" dir="cw">
                                      <p:cBhvr override="childStyle">
                                        <p:cTn id="47" dur="5000" fill="hold"/>
                                        <p:tgtEl>
                                          <p:spTgt spid="10">
                                            <p:txEl>
                                              <p:pRg st="4" end="4"/>
                                            </p:txEl>
                                          </p:spTgt>
                                        </p:tgtEl>
                                        <p:attrNameLst>
                                          <p:attrName>style.color</p:attrName>
                                        </p:attrNameLst>
                                      </p:cBhvr>
                                      <p:to>
                                        <a:srgbClr val="FF454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EDCC3-B6AC-774A-B3A6-87F25DBC39BC}"/>
              </a:ext>
            </a:extLst>
          </p:cNvPr>
          <p:cNvSpPr>
            <a:spLocks noGrp="1"/>
          </p:cNvSpPr>
          <p:nvPr>
            <p:ph type="ctrTitle"/>
          </p:nvPr>
        </p:nvSpPr>
        <p:spPr/>
        <p:txBody>
          <a:bodyPr>
            <a:normAutofit/>
          </a:bodyPr>
          <a:lstStyle/>
          <a:p>
            <a:r>
              <a:rPr lang="en-US" sz="5400" dirty="0"/>
              <a:t>How do we use Ansible?</a:t>
            </a:r>
          </a:p>
        </p:txBody>
      </p:sp>
      <p:sp>
        <p:nvSpPr>
          <p:cNvPr id="5" name="Subtitle 4">
            <a:extLst>
              <a:ext uri="{FF2B5EF4-FFF2-40B4-BE49-F238E27FC236}">
                <a16:creationId xmlns:a16="http://schemas.microsoft.com/office/drawing/2014/main" id="{CC98E4AE-FE4D-4441-BAD7-281A38C7A8B3}"/>
              </a:ext>
            </a:extLst>
          </p:cNvPr>
          <p:cNvSpPr>
            <a:spLocks noGrp="1"/>
          </p:cNvSpPr>
          <p:nvPr>
            <p:ph type="subTitle" idx="1"/>
          </p:nvPr>
        </p:nvSpPr>
        <p:spPr/>
        <p:txBody>
          <a:bodyPr/>
          <a:lstStyle/>
          <a:p>
            <a:endParaRPr lang="en-US" dirty="0"/>
          </a:p>
        </p:txBody>
      </p:sp>
      <p:sp>
        <p:nvSpPr>
          <p:cNvPr id="2" name="TextBox 1">
            <a:extLst>
              <a:ext uri="{FF2B5EF4-FFF2-40B4-BE49-F238E27FC236}">
                <a16:creationId xmlns:a16="http://schemas.microsoft.com/office/drawing/2014/main" id="{C98D55F8-D85D-7646-9C9D-C6F45A183BFB}"/>
              </a:ext>
            </a:extLst>
          </p:cNvPr>
          <p:cNvSpPr txBox="1"/>
          <p:nvPr/>
        </p:nvSpPr>
        <p:spPr>
          <a:xfrm>
            <a:off x="3438939" y="954157"/>
            <a:ext cx="184731" cy="400110"/>
          </a:xfrm>
          <a:prstGeom prst="rect">
            <a:avLst/>
          </a:prstGeom>
          <a:noFill/>
        </p:spPr>
        <p:txBody>
          <a:bodyPr wrap="none" rtlCol="0">
            <a:spAutoFit/>
          </a:bodyPr>
          <a:lstStyle/>
          <a:p>
            <a:pPr algn="l"/>
            <a:endParaRPr lang="en-US" sz="2000" dirty="0">
              <a:latin typeface="Barlow Semi Condensed Light" pitchFamily="2" charset="77"/>
            </a:endParaRPr>
          </a:p>
        </p:txBody>
      </p:sp>
      <p:grpSp>
        <p:nvGrpSpPr>
          <p:cNvPr id="6" name="Group 5">
            <a:extLst>
              <a:ext uri="{FF2B5EF4-FFF2-40B4-BE49-F238E27FC236}">
                <a16:creationId xmlns:a16="http://schemas.microsoft.com/office/drawing/2014/main" id="{E10171B1-E315-694F-9BC8-37A967612215}"/>
              </a:ext>
            </a:extLst>
          </p:cNvPr>
          <p:cNvGrpSpPr/>
          <p:nvPr/>
        </p:nvGrpSpPr>
        <p:grpSpPr>
          <a:xfrm>
            <a:off x="199348" y="5909"/>
            <a:ext cx="1956507" cy="2783111"/>
            <a:chOff x="199348" y="5909"/>
            <a:chExt cx="1956507" cy="2783111"/>
          </a:xfrm>
        </p:grpSpPr>
        <p:pic>
          <p:nvPicPr>
            <p:cNvPr id="7" name="Picture 6">
              <a:extLst>
                <a:ext uri="{FF2B5EF4-FFF2-40B4-BE49-F238E27FC236}">
                  <a16:creationId xmlns:a16="http://schemas.microsoft.com/office/drawing/2014/main" id="{3921B7BC-C28D-3241-9B74-4C6AABB346DC}"/>
                </a:ext>
              </a:extLst>
            </p:cNvPr>
            <p:cNvPicPr>
              <a:picLocks noChangeAspect="1"/>
            </p:cNvPicPr>
            <p:nvPr/>
          </p:nvPicPr>
          <p:blipFill>
            <a:blip r:embed="rId3"/>
            <a:stretch>
              <a:fillRect/>
            </a:stretch>
          </p:blipFill>
          <p:spPr>
            <a:xfrm>
              <a:off x="199348" y="832513"/>
              <a:ext cx="1956507" cy="1956507"/>
            </a:xfrm>
            <a:prstGeom prst="rect">
              <a:avLst/>
            </a:prstGeom>
          </p:spPr>
        </p:pic>
        <p:pic>
          <p:nvPicPr>
            <p:cNvPr id="8" name="Picture 7" descr="A picture containing sitting, black&#10;&#10;Description automatically generated">
              <a:extLst>
                <a:ext uri="{FF2B5EF4-FFF2-40B4-BE49-F238E27FC236}">
                  <a16:creationId xmlns:a16="http://schemas.microsoft.com/office/drawing/2014/main" id="{A5916A77-C93A-A84C-9780-1FAF3972CE03}"/>
                </a:ext>
              </a:extLst>
            </p:cNvPr>
            <p:cNvPicPr>
              <a:picLocks noChangeAspect="1"/>
            </p:cNvPicPr>
            <p:nvPr/>
          </p:nvPicPr>
          <p:blipFill>
            <a:blip r:embed="rId4"/>
            <a:stretch>
              <a:fillRect/>
            </a:stretch>
          </p:blipFill>
          <p:spPr>
            <a:xfrm>
              <a:off x="207481" y="5909"/>
              <a:ext cx="1947235" cy="826604"/>
            </a:xfrm>
            <a:prstGeom prst="rect">
              <a:avLst/>
            </a:prstGeom>
          </p:spPr>
        </p:pic>
      </p:grpSp>
    </p:spTree>
    <p:extLst>
      <p:ext uri="{BB962C8B-B14F-4D97-AF65-F5344CB8AC3E}">
        <p14:creationId xmlns:p14="http://schemas.microsoft.com/office/powerpoint/2010/main" val="4076425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2257994-BD97-4691-8B89-198A6D2BAB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a:xfrm>
            <a:off x="1600200" y="4269282"/>
            <a:ext cx="8991600" cy="1264762"/>
          </a:xfrm>
          <a:solidFill>
            <a:srgbClr val="FFFFFF"/>
          </a:solidFill>
          <a:ln w="38100">
            <a:solidFill>
              <a:srgbClr val="404040"/>
            </a:solidFill>
            <a:miter lim="800000"/>
          </a:ln>
        </p:spPr>
        <p:txBody>
          <a:bodyPr vert="horz" lIns="91440" tIns="45720" rIns="91440" bIns="45720" rtlCol="0" anchor="ctr">
            <a:normAutofit/>
          </a:bodyPr>
          <a:lstStyle/>
          <a:p>
            <a:pPr algn="ctr"/>
            <a:r>
              <a:rPr lang="en-US" sz="4000" dirty="0">
                <a:solidFill>
                  <a:srgbClr val="404040"/>
                </a:solidFill>
                <a:latin typeface="+mj-lt"/>
              </a:rPr>
              <a:t>CLI    or    GUI</a:t>
            </a:r>
          </a:p>
        </p:txBody>
      </p:sp>
      <p:sp>
        <p:nvSpPr>
          <p:cNvPr id="3" name="TextBox 2">
            <a:extLst>
              <a:ext uri="{FF2B5EF4-FFF2-40B4-BE49-F238E27FC236}">
                <a16:creationId xmlns:a16="http://schemas.microsoft.com/office/drawing/2014/main" id="{50A3D31C-952C-8948-B0C3-000B885EC583}"/>
              </a:ext>
            </a:extLst>
          </p:cNvPr>
          <p:cNvSpPr txBox="1"/>
          <p:nvPr/>
        </p:nvSpPr>
        <p:spPr>
          <a:xfrm>
            <a:off x="8516203" y="395785"/>
            <a:ext cx="184731" cy="400110"/>
          </a:xfrm>
          <a:prstGeom prst="rect">
            <a:avLst/>
          </a:prstGeom>
          <a:noFill/>
        </p:spPr>
        <p:txBody>
          <a:bodyPr wrap="none" rtlCol="0">
            <a:spAutoFit/>
          </a:bodyPr>
          <a:lstStyle/>
          <a:p>
            <a:pPr algn="l"/>
            <a:endParaRPr lang="en-US" sz="2000" dirty="0" err="1">
              <a:latin typeface="Barlow Semi Condensed Light" pitchFamily="2" charset="77"/>
            </a:endParaRPr>
          </a:p>
        </p:txBody>
      </p:sp>
      <p:sp>
        <p:nvSpPr>
          <p:cNvPr id="15" name="TextBox 14">
            <a:extLst>
              <a:ext uri="{FF2B5EF4-FFF2-40B4-BE49-F238E27FC236}">
                <a16:creationId xmlns:a16="http://schemas.microsoft.com/office/drawing/2014/main" id="{2A551996-97A3-1446-AB93-F8D3393D8EEF}"/>
              </a:ext>
            </a:extLst>
          </p:cNvPr>
          <p:cNvSpPr txBox="1"/>
          <p:nvPr/>
        </p:nvSpPr>
        <p:spPr>
          <a:xfrm>
            <a:off x="8229600" y="114300"/>
            <a:ext cx="1643014" cy="400110"/>
          </a:xfrm>
          <a:prstGeom prst="rect">
            <a:avLst/>
          </a:prstGeom>
          <a:noFill/>
        </p:spPr>
        <p:txBody>
          <a:bodyPr wrap="none" rtlCol="0">
            <a:spAutoFit/>
          </a:bodyPr>
          <a:lstStyle/>
          <a:p>
            <a:pPr algn="l"/>
            <a:r>
              <a:rPr lang="en-US" sz="2000" dirty="0">
                <a:latin typeface="Barlow Semi Condensed Light" pitchFamily="2" charset="77"/>
              </a:rPr>
              <a:t>Ansible Tower</a:t>
            </a:r>
          </a:p>
        </p:txBody>
      </p:sp>
      <p:pic>
        <p:nvPicPr>
          <p:cNvPr id="2" name="Picture 1">
            <a:extLst>
              <a:ext uri="{FF2B5EF4-FFF2-40B4-BE49-F238E27FC236}">
                <a16:creationId xmlns:a16="http://schemas.microsoft.com/office/drawing/2014/main" id="{189EC2D6-FE02-DE49-8E8A-092E9DAA41D2}"/>
              </a:ext>
            </a:extLst>
          </p:cNvPr>
          <p:cNvPicPr>
            <a:picLocks noChangeAspect="1"/>
          </p:cNvPicPr>
          <p:nvPr/>
        </p:nvPicPr>
        <p:blipFill>
          <a:blip r:embed="rId3"/>
          <a:stretch>
            <a:fillRect/>
          </a:stretch>
        </p:blipFill>
        <p:spPr>
          <a:xfrm>
            <a:off x="6668387" y="419009"/>
            <a:ext cx="5019951" cy="3539066"/>
          </a:xfrm>
          <a:prstGeom prst="rect">
            <a:avLst/>
          </a:prstGeom>
        </p:spPr>
      </p:pic>
      <p:sp>
        <p:nvSpPr>
          <p:cNvPr id="4" name="TextBox 3">
            <a:extLst>
              <a:ext uri="{FF2B5EF4-FFF2-40B4-BE49-F238E27FC236}">
                <a16:creationId xmlns:a16="http://schemas.microsoft.com/office/drawing/2014/main" id="{6375BEB2-5F87-DD4A-A9DA-93BAF05D48C0}"/>
              </a:ext>
            </a:extLst>
          </p:cNvPr>
          <p:cNvSpPr txBox="1"/>
          <p:nvPr/>
        </p:nvSpPr>
        <p:spPr>
          <a:xfrm>
            <a:off x="10640291" y="99754"/>
            <a:ext cx="632609" cy="369332"/>
          </a:xfrm>
          <a:prstGeom prst="rect">
            <a:avLst/>
          </a:prstGeom>
          <a:noFill/>
        </p:spPr>
        <p:txBody>
          <a:bodyPr wrap="none" rtlCol="0">
            <a:spAutoFit/>
          </a:bodyPr>
          <a:lstStyle/>
          <a:p>
            <a:pPr algn="l"/>
            <a:r>
              <a:rPr lang="en-US" dirty="0">
                <a:latin typeface="Barlow Semi Condensed Light" pitchFamily="2" charset="77"/>
              </a:rPr>
              <a:t>AWX</a:t>
            </a:r>
            <a:endParaRPr lang="en-US" sz="2000" dirty="0">
              <a:latin typeface="Barlow Semi Condensed Light" pitchFamily="2" charset="77"/>
            </a:endParaRPr>
          </a:p>
        </p:txBody>
      </p:sp>
      <p:pic>
        <p:nvPicPr>
          <p:cNvPr id="5" name="Picture 4">
            <a:extLst>
              <a:ext uri="{FF2B5EF4-FFF2-40B4-BE49-F238E27FC236}">
                <a16:creationId xmlns:a16="http://schemas.microsoft.com/office/drawing/2014/main" id="{85BC2920-756B-0442-81B8-B9080491DA2B}"/>
              </a:ext>
            </a:extLst>
          </p:cNvPr>
          <p:cNvPicPr>
            <a:picLocks noChangeAspect="1"/>
          </p:cNvPicPr>
          <p:nvPr/>
        </p:nvPicPr>
        <p:blipFill rotWithShape="1">
          <a:blip r:embed="rId4"/>
          <a:srcRect t="-1033" r="17958" b="1033"/>
          <a:stretch/>
        </p:blipFill>
        <p:spPr>
          <a:xfrm>
            <a:off x="378845" y="493737"/>
            <a:ext cx="5144770" cy="3500620"/>
          </a:xfrm>
          <a:prstGeom prst="rect">
            <a:avLst/>
          </a:prstGeom>
        </p:spPr>
      </p:pic>
      <p:sp>
        <p:nvSpPr>
          <p:cNvPr id="6" name="Rectangle 5">
            <a:extLst>
              <a:ext uri="{FF2B5EF4-FFF2-40B4-BE49-F238E27FC236}">
                <a16:creationId xmlns:a16="http://schemas.microsoft.com/office/drawing/2014/main" id="{273FC28C-1CC5-0A4D-9867-87A7B20CF1E9}"/>
              </a:ext>
            </a:extLst>
          </p:cNvPr>
          <p:cNvSpPr/>
          <p:nvPr/>
        </p:nvSpPr>
        <p:spPr>
          <a:xfrm>
            <a:off x="4073236" y="3179928"/>
            <a:ext cx="239457" cy="249072"/>
          </a:xfrm>
          <a:prstGeom prst="rect">
            <a:avLst/>
          </a:prstGeom>
          <a:solidFill>
            <a:srgbClr val="1A17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0B354AC-AEF8-3C4F-A8F4-66EAF2EEADD0}"/>
              </a:ext>
            </a:extLst>
          </p:cNvPr>
          <p:cNvSpPr/>
          <p:nvPr/>
        </p:nvSpPr>
        <p:spPr>
          <a:xfrm>
            <a:off x="1769039" y="2064006"/>
            <a:ext cx="239457" cy="249072"/>
          </a:xfrm>
          <a:prstGeom prst="rect">
            <a:avLst/>
          </a:prstGeom>
          <a:solidFill>
            <a:srgbClr val="1A17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7690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US" sz="3600" dirty="0"/>
              <a:t>Ansible architecture</a:t>
            </a:r>
          </a:p>
        </p:txBody>
      </p:sp>
      <p:pic>
        <p:nvPicPr>
          <p:cNvPr id="3" name="Picture 2" descr="A close up of text on a white background&#10;&#10;Description automatically generated">
            <a:extLst>
              <a:ext uri="{FF2B5EF4-FFF2-40B4-BE49-F238E27FC236}">
                <a16:creationId xmlns:a16="http://schemas.microsoft.com/office/drawing/2014/main" id="{560E6A25-69A0-2F48-B6A6-D4B76044A427}"/>
              </a:ext>
            </a:extLst>
          </p:cNvPr>
          <p:cNvPicPr>
            <a:picLocks noChangeAspect="1"/>
          </p:cNvPicPr>
          <p:nvPr/>
        </p:nvPicPr>
        <p:blipFill>
          <a:blip r:embed="rId3"/>
          <a:stretch>
            <a:fillRect/>
          </a:stretch>
        </p:blipFill>
        <p:spPr>
          <a:xfrm>
            <a:off x="5105402" y="1266010"/>
            <a:ext cx="5630333" cy="3365257"/>
          </a:xfrm>
          <a:prstGeom prst="rect">
            <a:avLst/>
          </a:prstGeom>
        </p:spPr>
      </p:pic>
      <p:sp>
        <p:nvSpPr>
          <p:cNvPr id="17" name="TextBox 16">
            <a:extLst>
              <a:ext uri="{FF2B5EF4-FFF2-40B4-BE49-F238E27FC236}">
                <a16:creationId xmlns:a16="http://schemas.microsoft.com/office/drawing/2014/main" id="{071AC36F-63F4-D045-AC1D-3A451C9DC011}"/>
              </a:ext>
            </a:extLst>
          </p:cNvPr>
          <p:cNvSpPr txBox="1"/>
          <p:nvPr/>
        </p:nvSpPr>
        <p:spPr>
          <a:xfrm>
            <a:off x="5411244" y="4288308"/>
            <a:ext cx="4020855" cy="430887"/>
          </a:xfrm>
          <a:prstGeom prst="rect">
            <a:avLst/>
          </a:prstGeom>
          <a:solidFill>
            <a:schemeClr val="bg1"/>
          </a:solidFill>
        </p:spPr>
        <p:txBody>
          <a:bodyPr wrap="square" rtlCol="0">
            <a:spAutoFit/>
          </a:bodyPr>
          <a:lstStyle/>
          <a:p>
            <a:pPr algn="l"/>
            <a:endParaRPr lang="en-US" sz="2000" dirty="0" err="1">
              <a:latin typeface="Barlow Semi Condensed Light" pitchFamily="2" charset="77"/>
            </a:endParaRPr>
          </a:p>
        </p:txBody>
      </p:sp>
      <p:grpSp>
        <p:nvGrpSpPr>
          <p:cNvPr id="19" name="Group 18">
            <a:extLst>
              <a:ext uri="{FF2B5EF4-FFF2-40B4-BE49-F238E27FC236}">
                <a16:creationId xmlns:a16="http://schemas.microsoft.com/office/drawing/2014/main" id="{84CB0578-31D9-D641-8BF6-BD9EC53DF3C8}"/>
              </a:ext>
            </a:extLst>
          </p:cNvPr>
          <p:cNvGrpSpPr/>
          <p:nvPr/>
        </p:nvGrpSpPr>
        <p:grpSpPr>
          <a:xfrm>
            <a:off x="5007216" y="1266010"/>
            <a:ext cx="1478071" cy="3219189"/>
            <a:chOff x="4985359" y="1064712"/>
            <a:chExt cx="1478071" cy="3219189"/>
          </a:xfrm>
        </p:grpSpPr>
        <p:sp>
          <p:nvSpPr>
            <p:cNvPr id="4" name="Rounded Rectangle 3">
              <a:extLst>
                <a:ext uri="{FF2B5EF4-FFF2-40B4-BE49-F238E27FC236}">
                  <a16:creationId xmlns:a16="http://schemas.microsoft.com/office/drawing/2014/main" id="{BD577723-B4AA-224B-B5B6-5A635C329BAC}"/>
                </a:ext>
              </a:extLst>
            </p:cNvPr>
            <p:cNvSpPr/>
            <p:nvPr/>
          </p:nvSpPr>
          <p:spPr>
            <a:xfrm>
              <a:off x="4985359" y="1064712"/>
              <a:ext cx="1478071" cy="3219189"/>
            </a:xfrm>
            <a:prstGeom prst="roundRect">
              <a:avLst/>
            </a:prstGeom>
            <a:noFill/>
            <a:ln w="19050">
              <a:solidFill>
                <a:srgbClr val="0103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2774740-6D8B-754E-90E7-8DFF01A1E95E}"/>
                </a:ext>
              </a:extLst>
            </p:cNvPr>
            <p:cNvSpPr txBox="1"/>
            <p:nvPr/>
          </p:nvSpPr>
          <p:spPr>
            <a:xfrm>
              <a:off x="4985359" y="1065955"/>
              <a:ext cx="562975" cy="338554"/>
            </a:xfrm>
            <a:prstGeom prst="rect">
              <a:avLst/>
            </a:prstGeom>
            <a:noFill/>
          </p:spPr>
          <p:txBody>
            <a:bodyPr wrap="none" rtlCol="0">
              <a:spAutoFit/>
            </a:bodyPr>
            <a:lstStyle/>
            <a:p>
              <a:pPr algn="l"/>
              <a:r>
                <a:rPr lang="en-US" sz="1600" dirty="0">
                  <a:latin typeface="Barlow Semi Condensed Light" pitchFamily="2" charset="77"/>
                </a:rPr>
                <a:t>SCM</a:t>
              </a:r>
            </a:p>
          </p:txBody>
        </p:sp>
      </p:grpSp>
      <p:sp>
        <p:nvSpPr>
          <p:cNvPr id="7" name="TextBox 6">
            <a:extLst>
              <a:ext uri="{FF2B5EF4-FFF2-40B4-BE49-F238E27FC236}">
                <a16:creationId xmlns:a16="http://schemas.microsoft.com/office/drawing/2014/main" id="{9F682691-CCDB-AF4A-A3A8-861733D1B8C2}"/>
              </a:ext>
            </a:extLst>
          </p:cNvPr>
          <p:cNvSpPr txBox="1"/>
          <p:nvPr/>
        </p:nvSpPr>
        <p:spPr>
          <a:xfrm>
            <a:off x="7049888" y="3317144"/>
            <a:ext cx="1284326" cy="430887"/>
          </a:xfrm>
          <a:prstGeom prst="rect">
            <a:avLst/>
          </a:prstGeom>
          <a:solidFill>
            <a:schemeClr val="bg1"/>
          </a:solidFill>
        </p:spPr>
        <p:txBody>
          <a:bodyPr wrap="none" rtlCol="0">
            <a:spAutoFit/>
          </a:bodyPr>
          <a:lstStyle/>
          <a:p>
            <a:pPr algn="l"/>
            <a:r>
              <a:rPr lang="en-US" sz="1100" dirty="0">
                <a:latin typeface="Barlow Semi Condensed Light" pitchFamily="2" charset="77"/>
              </a:rPr>
              <a:t>ANSIBLE CONTROL </a:t>
            </a:r>
          </a:p>
          <a:p>
            <a:pPr algn="ctr"/>
            <a:r>
              <a:rPr lang="en-US" sz="1100" dirty="0">
                <a:latin typeface="Barlow Semi Condensed Light" pitchFamily="2" charset="77"/>
              </a:rPr>
              <a:t>NODE</a:t>
            </a:r>
          </a:p>
        </p:txBody>
      </p:sp>
    </p:spTree>
    <p:extLst>
      <p:ext uri="{BB962C8B-B14F-4D97-AF65-F5344CB8AC3E}">
        <p14:creationId xmlns:p14="http://schemas.microsoft.com/office/powerpoint/2010/main" val="1438845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3">
            <a:extLst>
              <a:ext uri="{FF2B5EF4-FFF2-40B4-BE49-F238E27FC236}">
                <a16:creationId xmlns:a16="http://schemas.microsoft.com/office/drawing/2014/main" id="{B9D3F9B5-81E7-CC40-B851-103D140F4D88}"/>
              </a:ext>
            </a:extLst>
          </p:cNvPr>
          <p:cNvSpPr>
            <a:spLocks noGrp="1"/>
          </p:cNvSpPr>
          <p:nvPr>
            <p:ph type="title"/>
          </p:nvPr>
        </p:nvSpPr>
        <p:spPr>
          <a:xfrm>
            <a:off x="424281" y="-10102"/>
            <a:ext cx="10515600" cy="1325563"/>
          </a:xfrm>
        </p:spPr>
        <p:txBody>
          <a:bodyPr>
            <a:normAutofit/>
          </a:bodyPr>
          <a:lstStyle/>
          <a:p>
            <a:r>
              <a:rPr lang="en-GB" sz="4400" dirty="0"/>
              <a:t>Concepts and Terminology</a:t>
            </a:r>
            <a:endParaRPr lang="en-US" sz="4400" dirty="0"/>
          </a:p>
        </p:txBody>
      </p:sp>
      <p:sp>
        <p:nvSpPr>
          <p:cNvPr id="29" name="Rounded Rectangle 28">
            <a:extLst>
              <a:ext uri="{FF2B5EF4-FFF2-40B4-BE49-F238E27FC236}">
                <a16:creationId xmlns:a16="http://schemas.microsoft.com/office/drawing/2014/main" id="{435AD4C6-410B-494A-BE12-D43DB7CC707F}"/>
              </a:ext>
            </a:extLst>
          </p:cNvPr>
          <p:cNvSpPr/>
          <p:nvPr/>
        </p:nvSpPr>
        <p:spPr>
          <a:xfrm>
            <a:off x="855412" y="1384288"/>
            <a:ext cx="1779845" cy="1153429"/>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3285C5"/>
                </a:solidFill>
              </a:rPr>
              <a:t>inventory</a:t>
            </a:r>
            <a:r>
              <a:rPr lang="en-US" dirty="0">
                <a:solidFill>
                  <a:srgbClr val="3285C5"/>
                </a:solidFill>
              </a:rPr>
              <a:t> </a:t>
            </a:r>
          </a:p>
          <a:p>
            <a:pPr algn="ctr"/>
            <a:r>
              <a:rPr lang="en-US" dirty="0">
                <a:solidFill>
                  <a:srgbClr val="3285C5"/>
                </a:solidFill>
              </a:rPr>
              <a:t>of hosts</a:t>
            </a:r>
          </a:p>
        </p:txBody>
      </p:sp>
      <p:sp>
        <p:nvSpPr>
          <p:cNvPr id="30" name="Rounded Rectangle 29">
            <a:extLst>
              <a:ext uri="{FF2B5EF4-FFF2-40B4-BE49-F238E27FC236}">
                <a16:creationId xmlns:a16="http://schemas.microsoft.com/office/drawing/2014/main" id="{5D56E74F-63C3-8049-81F0-7FE4B3D7F2BF}"/>
              </a:ext>
            </a:extLst>
          </p:cNvPr>
          <p:cNvSpPr/>
          <p:nvPr/>
        </p:nvSpPr>
        <p:spPr>
          <a:xfrm>
            <a:off x="4372869" y="3418142"/>
            <a:ext cx="1690772" cy="1123727"/>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3285C5"/>
                </a:solidFill>
              </a:rPr>
              <a:t>tasks</a:t>
            </a:r>
          </a:p>
        </p:txBody>
      </p:sp>
      <p:sp>
        <p:nvSpPr>
          <p:cNvPr id="31" name="Rounded Rectangle 30">
            <a:extLst>
              <a:ext uri="{FF2B5EF4-FFF2-40B4-BE49-F238E27FC236}">
                <a16:creationId xmlns:a16="http://schemas.microsoft.com/office/drawing/2014/main" id="{E2AECE85-9BCA-B54A-AAFA-9CF75D4C56F2}"/>
              </a:ext>
            </a:extLst>
          </p:cNvPr>
          <p:cNvSpPr/>
          <p:nvPr/>
        </p:nvSpPr>
        <p:spPr>
          <a:xfrm>
            <a:off x="2495802" y="5163518"/>
            <a:ext cx="2279670" cy="1036669"/>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rgbClr val="3285C5"/>
              </a:solidFill>
            </a:endParaRPr>
          </a:p>
          <a:p>
            <a:pPr algn="ctr"/>
            <a:r>
              <a:rPr lang="en-US" b="1" dirty="0">
                <a:solidFill>
                  <a:srgbClr val="3285C5"/>
                </a:solidFill>
              </a:rPr>
              <a:t>modules</a:t>
            </a:r>
          </a:p>
          <a:p>
            <a:pPr algn="ctr"/>
            <a:endParaRPr lang="en-US" b="1" dirty="0">
              <a:solidFill>
                <a:srgbClr val="3285C5"/>
              </a:solidFill>
            </a:endParaRPr>
          </a:p>
        </p:txBody>
      </p:sp>
      <p:cxnSp>
        <p:nvCxnSpPr>
          <p:cNvPr id="32" name="Straight Arrow Connector 31">
            <a:extLst>
              <a:ext uri="{FF2B5EF4-FFF2-40B4-BE49-F238E27FC236}">
                <a16:creationId xmlns:a16="http://schemas.microsoft.com/office/drawing/2014/main" id="{624BCB0E-6E79-7A40-8175-FE15BD46F538}"/>
              </a:ext>
            </a:extLst>
          </p:cNvPr>
          <p:cNvCxnSpPr>
            <a:cxnSpLocks/>
            <a:stCxn id="45" idx="1"/>
            <a:endCxn id="29" idx="3"/>
          </p:cNvCxnSpPr>
          <p:nvPr/>
        </p:nvCxnSpPr>
        <p:spPr>
          <a:xfrm flipH="1" flipV="1">
            <a:off x="2635257" y="1961003"/>
            <a:ext cx="1703755" cy="5120"/>
          </a:xfrm>
          <a:prstGeom prst="straightConnector1">
            <a:avLst/>
          </a:prstGeom>
          <a:ln w="2222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95706F1-7295-C941-906A-B68A8E0EB3D8}"/>
              </a:ext>
            </a:extLst>
          </p:cNvPr>
          <p:cNvCxnSpPr>
            <a:cxnSpLocks/>
            <a:stCxn id="30" idx="2"/>
            <a:endCxn id="31" idx="0"/>
          </p:cNvCxnSpPr>
          <p:nvPr/>
        </p:nvCxnSpPr>
        <p:spPr>
          <a:xfrm flipH="1">
            <a:off x="3635637" y="4541869"/>
            <a:ext cx="1582618" cy="621649"/>
          </a:xfrm>
          <a:prstGeom prst="straightConnector1">
            <a:avLst/>
          </a:prstGeom>
          <a:ln w="22225">
            <a:prstDash val="solid"/>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7906875-FF64-9C45-9CD6-205485573154}"/>
              </a:ext>
            </a:extLst>
          </p:cNvPr>
          <p:cNvSpPr txBox="1"/>
          <p:nvPr/>
        </p:nvSpPr>
        <p:spPr>
          <a:xfrm>
            <a:off x="3040785" y="1629141"/>
            <a:ext cx="1317812" cy="369332"/>
          </a:xfrm>
          <a:prstGeom prst="rect">
            <a:avLst/>
          </a:prstGeom>
          <a:noFill/>
        </p:spPr>
        <p:txBody>
          <a:bodyPr wrap="square" rtlCol="0">
            <a:spAutoFit/>
          </a:bodyPr>
          <a:lstStyle/>
          <a:p>
            <a:r>
              <a:rPr lang="en-US" dirty="0"/>
              <a:t>reference</a:t>
            </a:r>
          </a:p>
        </p:txBody>
      </p:sp>
      <p:cxnSp>
        <p:nvCxnSpPr>
          <p:cNvPr id="37" name="Straight Arrow Connector 36">
            <a:extLst>
              <a:ext uri="{FF2B5EF4-FFF2-40B4-BE49-F238E27FC236}">
                <a16:creationId xmlns:a16="http://schemas.microsoft.com/office/drawing/2014/main" id="{59E133A7-0A80-B048-A3F1-1EC9951191EC}"/>
              </a:ext>
            </a:extLst>
          </p:cNvPr>
          <p:cNvCxnSpPr>
            <a:cxnSpLocks/>
            <a:stCxn id="45" idx="2"/>
            <a:endCxn id="30" idx="0"/>
          </p:cNvCxnSpPr>
          <p:nvPr/>
        </p:nvCxnSpPr>
        <p:spPr>
          <a:xfrm>
            <a:off x="5218255" y="2527642"/>
            <a:ext cx="0" cy="890500"/>
          </a:xfrm>
          <a:prstGeom prst="straightConnector1">
            <a:avLst/>
          </a:prstGeom>
          <a:ln w="22225">
            <a:prstDash val="solid"/>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279CF5A9-1F37-6F47-8CD4-7B829BFA4A47}"/>
              </a:ext>
            </a:extLst>
          </p:cNvPr>
          <p:cNvSpPr txBox="1"/>
          <p:nvPr/>
        </p:nvSpPr>
        <p:spPr>
          <a:xfrm>
            <a:off x="4810133" y="2731598"/>
            <a:ext cx="988843" cy="369332"/>
          </a:xfrm>
          <a:prstGeom prst="rect">
            <a:avLst/>
          </a:prstGeom>
          <a:solidFill>
            <a:schemeClr val="bg1"/>
          </a:solidFill>
        </p:spPr>
        <p:txBody>
          <a:bodyPr wrap="square" rtlCol="0">
            <a:spAutoFit/>
          </a:bodyPr>
          <a:lstStyle/>
          <a:p>
            <a:r>
              <a:rPr lang="en-US" dirty="0"/>
              <a:t>contain</a:t>
            </a:r>
          </a:p>
        </p:txBody>
      </p:sp>
      <p:sp>
        <p:nvSpPr>
          <p:cNvPr id="41" name="TextBox 40">
            <a:extLst>
              <a:ext uri="{FF2B5EF4-FFF2-40B4-BE49-F238E27FC236}">
                <a16:creationId xmlns:a16="http://schemas.microsoft.com/office/drawing/2014/main" id="{26759F20-A9FD-0340-BF8C-E5B80DD19B95}"/>
              </a:ext>
            </a:extLst>
          </p:cNvPr>
          <p:cNvSpPr txBox="1"/>
          <p:nvPr/>
        </p:nvSpPr>
        <p:spPr>
          <a:xfrm rot="10800000" flipV="1">
            <a:off x="6203514" y="4666814"/>
            <a:ext cx="636949" cy="369332"/>
          </a:xfrm>
          <a:prstGeom prst="rect">
            <a:avLst/>
          </a:prstGeom>
          <a:noFill/>
        </p:spPr>
        <p:txBody>
          <a:bodyPr wrap="square" rtlCol="0">
            <a:spAutoFit/>
          </a:bodyPr>
          <a:lstStyle/>
          <a:p>
            <a:r>
              <a:rPr lang="en-US" dirty="0"/>
              <a:t>use</a:t>
            </a:r>
          </a:p>
        </p:txBody>
      </p:sp>
      <p:sp>
        <p:nvSpPr>
          <p:cNvPr id="33" name="Rounded Rectangle 32">
            <a:extLst>
              <a:ext uri="{FF2B5EF4-FFF2-40B4-BE49-F238E27FC236}">
                <a16:creationId xmlns:a16="http://schemas.microsoft.com/office/drawing/2014/main" id="{5E960213-75FB-164B-BA34-A297B80C698C}"/>
              </a:ext>
            </a:extLst>
          </p:cNvPr>
          <p:cNvSpPr/>
          <p:nvPr/>
        </p:nvSpPr>
        <p:spPr>
          <a:xfrm>
            <a:off x="9312595" y="3100930"/>
            <a:ext cx="1776552" cy="1123727"/>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3285C5"/>
                </a:solidFill>
              </a:rPr>
              <a:t>roles</a:t>
            </a:r>
          </a:p>
        </p:txBody>
      </p:sp>
      <p:sp>
        <p:nvSpPr>
          <p:cNvPr id="45" name="Rounded Rectangle 44">
            <a:extLst>
              <a:ext uri="{FF2B5EF4-FFF2-40B4-BE49-F238E27FC236}">
                <a16:creationId xmlns:a16="http://schemas.microsoft.com/office/drawing/2014/main" id="{CEAB472C-00D4-DB4A-9723-130878C62615}"/>
              </a:ext>
            </a:extLst>
          </p:cNvPr>
          <p:cNvSpPr/>
          <p:nvPr/>
        </p:nvSpPr>
        <p:spPr>
          <a:xfrm>
            <a:off x="4339012" y="1404603"/>
            <a:ext cx="1758486" cy="1123039"/>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3285C5"/>
                </a:solidFill>
              </a:rPr>
              <a:t>playbooks</a:t>
            </a:r>
          </a:p>
        </p:txBody>
      </p:sp>
      <p:cxnSp>
        <p:nvCxnSpPr>
          <p:cNvPr id="78" name="Straight Arrow Connector 77">
            <a:extLst>
              <a:ext uri="{FF2B5EF4-FFF2-40B4-BE49-F238E27FC236}">
                <a16:creationId xmlns:a16="http://schemas.microsoft.com/office/drawing/2014/main" id="{A0786F7D-F179-5B42-9D7E-BB158FED060B}"/>
              </a:ext>
            </a:extLst>
          </p:cNvPr>
          <p:cNvCxnSpPr>
            <a:cxnSpLocks/>
            <a:stCxn id="30" idx="2"/>
            <a:endCxn id="43" idx="0"/>
          </p:cNvCxnSpPr>
          <p:nvPr/>
        </p:nvCxnSpPr>
        <p:spPr>
          <a:xfrm>
            <a:off x="5218255" y="4541869"/>
            <a:ext cx="1637309" cy="629880"/>
          </a:xfrm>
          <a:prstGeom prst="straightConnector1">
            <a:avLst/>
          </a:prstGeom>
          <a:ln w="22225">
            <a:prstDash val="solid"/>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110309-EF99-6C48-8B9B-4504A39B7C23}"/>
              </a:ext>
            </a:extLst>
          </p:cNvPr>
          <p:cNvSpPr txBox="1"/>
          <p:nvPr/>
        </p:nvSpPr>
        <p:spPr>
          <a:xfrm>
            <a:off x="3729955" y="4660213"/>
            <a:ext cx="564549" cy="369332"/>
          </a:xfrm>
          <a:prstGeom prst="rect">
            <a:avLst/>
          </a:prstGeom>
          <a:noFill/>
        </p:spPr>
        <p:txBody>
          <a:bodyPr wrap="square" rtlCol="0">
            <a:spAutoFit/>
          </a:bodyPr>
          <a:lstStyle/>
          <a:p>
            <a:r>
              <a:rPr lang="en-US" dirty="0"/>
              <a:t>use</a:t>
            </a:r>
          </a:p>
        </p:txBody>
      </p:sp>
      <p:cxnSp>
        <p:nvCxnSpPr>
          <p:cNvPr id="44" name="Straight Arrow Connector 43">
            <a:extLst>
              <a:ext uri="{FF2B5EF4-FFF2-40B4-BE49-F238E27FC236}">
                <a16:creationId xmlns:a16="http://schemas.microsoft.com/office/drawing/2014/main" id="{930681CE-162D-F742-A863-7092F552C839}"/>
              </a:ext>
            </a:extLst>
          </p:cNvPr>
          <p:cNvCxnSpPr>
            <a:cxnSpLocks/>
            <a:stCxn id="45" idx="3"/>
            <a:endCxn id="33" idx="1"/>
          </p:cNvCxnSpPr>
          <p:nvPr/>
        </p:nvCxnSpPr>
        <p:spPr>
          <a:xfrm>
            <a:off x="6097498" y="1966123"/>
            <a:ext cx="3215097" cy="1696671"/>
          </a:xfrm>
          <a:prstGeom prst="straightConnector1">
            <a:avLst/>
          </a:prstGeom>
          <a:ln w="22225">
            <a:prstDash val="solid"/>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97FFFB5-6816-B246-8DD2-DE3026C969B0}"/>
              </a:ext>
            </a:extLst>
          </p:cNvPr>
          <p:cNvSpPr txBox="1"/>
          <p:nvPr/>
        </p:nvSpPr>
        <p:spPr>
          <a:xfrm rot="1733935">
            <a:off x="7104420" y="2546932"/>
            <a:ext cx="1941281" cy="369332"/>
          </a:xfrm>
          <a:prstGeom prst="rect">
            <a:avLst/>
          </a:prstGeom>
          <a:noFill/>
        </p:spPr>
        <p:txBody>
          <a:bodyPr wrap="square" rtlCol="0">
            <a:spAutoFit/>
          </a:bodyPr>
          <a:lstStyle/>
          <a:p>
            <a:pPr algn="l"/>
            <a:r>
              <a:rPr lang="en-US" dirty="0">
                <a:latin typeface="Barlow Semi Condensed Light" pitchFamily="2" charset="77"/>
              </a:rPr>
              <a:t>break down into</a:t>
            </a:r>
          </a:p>
        </p:txBody>
      </p:sp>
      <p:grpSp>
        <p:nvGrpSpPr>
          <p:cNvPr id="50" name="Group 49">
            <a:extLst>
              <a:ext uri="{FF2B5EF4-FFF2-40B4-BE49-F238E27FC236}">
                <a16:creationId xmlns:a16="http://schemas.microsoft.com/office/drawing/2014/main" id="{519B27E8-7431-3646-81D7-9E436A5C670C}"/>
              </a:ext>
            </a:extLst>
          </p:cNvPr>
          <p:cNvGrpSpPr/>
          <p:nvPr/>
        </p:nvGrpSpPr>
        <p:grpSpPr>
          <a:xfrm>
            <a:off x="5609636" y="5171749"/>
            <a:ext cx="2491856" cy="1036669"/>
            <a:chOff x="4802838" y="5184245"/>
            <a:chExt cx="1758486" cy="943514"/>
          </a:xfrm>
        </p:grpSpPr>
        <p:sp>
          <p:nvSpPr>
            <p:cNvPr id="43" name="Rounded Rectangle 42">
              <a:extLst>
                <a:ext uri="{FF2B5EF4-FFF2-40B4-BE49-F238E27FC236}">
                  <a16:creationId xmlns:a16="http://schemas.microsoft.com/office/drawing/2014/main" id="{2A22E58F-99EA-0C48-8EAB-D5477754DEE9}"/>
                </a:ext>
              </a:extLst>
            </p:cNvPr>
            <p:cNvSpPr/>
            <p:nvPr/>
          </p:nvSpPr>
          <p:spPr>
            <a:xfrm>
              <a:off x="4802838" y="5184245"/>
              <a:ext cx="1758486" cy="935283"/>
            </a:xfrm>
            <a:prstGeom prst="round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rgbClr val="3285C5"/>
                  </a:solidFill>
                </a:rPr>
                <a:t>templates</a:t>
              </a:r>
            </a:p>
            <a:p>
              <a:endParaRPr lang="en-US" dirty="0">
                <a:solidFill>
                  <a:srgbClr val="3285C5"/>
                </a:solidFill>
              </a:endParaRPr>
            </a:p>
          </p:txBody>
        </p:sp>
        <p:pic>
          <p:nvPicPr>
            <p:cNvPr id="53" name="Picture 52">
              <a:extLst>
                <a:ext uri="{FF2B5EF4-FFF2-40B4-BE49-F238E27FC236}">
                  <a16:creationId xmlns:a16="http://schemas.microsoft.com/office/drawing/2014/main" id="{4918978A-CF7F-E24F-849D-E8ACCE78D723}"/>
                </a:ext>
              </a:extLst>
            </p:cNvPr>
            <p:cNvPicPr>
              <a:picLocks noChangeAspect="1"/>
            </p:cNvPicPr>
            <p:nvPr/>
          </p:nvPicPr>
          <p:blipFill>
            <a:blip r:embed="rId3"/>
            <a:stretch>
              <a:fillRect/>
            </a:stretch>
          </p:blipFill>
          <p:spPr>
            <a:xfrm>
              <a:off x="5488832" y="5698762"/>
              <a:ext cx="1072492" cy="428997"/>
            </a:xfrm>
            <a:prstGeom prst="rect">
              <a:avLst/>
            </a:prstGeom>
          </p:spPr>
        </p:pic>
      </p:grpSp>
      <p:grpSp>
        <p:nvGrpSpPr>
          <p:cNvPr id="23" name="Group 22">
            <a:extLst>
              <a:ext uri="{FF2B5EF4-FFF2-40B4-BE49-F238E27FC236}">
                <a16:creationId xmlns:a16="http://schemas.microsoft.com/office/drawing/2014/main" id="{0BB9F7C1-574C-D247-97BB-E3CDBF235412}"/>
              </a:ext>
            </a:extLst>
          </p:cNvPr>
          <p:cNvGrpSpPr/>
          <p:nvPr/>
        </p:nvGrpSpPr>
        <p:grpSpPr>
          <a:xfrm>
            <a:off x="10759848" y="243736"/>
            <a:ext cx="1351967" cy="1903482"/>
            <a:chOff x="199348" y="5909"/>
            <a:chExt cx="1956507" cy="2783111"/>
          </a:xfrm>
        </p:grpSpPr>
        <p:pic>
          <p:nvPicPr>
            <p:cNvPr id="24" name="Picture 23">
              <a:extLst>
                <a:ext uri="{FF2B5EF4-FFF2-40B4-BE49-F238E27FC236}">
                  <a16:creationId xmlns:a16="http://schemas.microsoft.com/office/drawing/2014/main" id="{530C5F7D-BAFD-CC42-A2D9-DE6A8810ACB2}"/>
                </a:ext>
              </a:extLst>
            </p:cNvPr>
            <p:cNvPicPr>
              <a:picLocks noChangeAspect="1"/>
            </p:cNvPicPr>
            <p:nvPr/>
          </p:nvPicPr>
          <p:blipFill>
            <a:blip r:embed="rId4"/>
            <a:stretch>
              <a:fillRect/>
            </a:stretch>
          </p:blipFill>
          <p:spPr>
            <a:xfrm>
              <a:off x="199348" y="832513"/>
              <a:ext cx="1956507" cy="1956507"/>
            </a:xfrm>
            <a:prstGeom prst="rect">
              <a:avLst/>
            </a:prstGeom>
          </p:spPr>
        </p:pic>
        <p:pic>
          <p:nvPicPr>
            <p:cNvPr id="25" name="Picture 24" descr="A picture containing sitting, black&#10;&#10;Description automatically generated">
              <a:extLst>
                <a:ext uri="{FF2B5EF4-FFF2-40B4-BE49-F238E27FC236}">
                  <a16:creationId xmlns:a16="http://schemas.microsoft.com/office/drawing/2014/main" id="{05FED410-97A3-AD44-B053-48DFFAF90BF7}"/>
                </a:ext>
              </a:extLst>
            </p:cNvPr>
            <p:cNvPicPr>
              <a:picLocks noChangeAspect="1"/>
            </p:cNvPicPr>
            <p:nvPr/>
          </p:nvPicPr>
          <p:blipFill>
            <a:blip r:embed="rId5"/>
            <a:stretch>
              <a:fillRect/>
            </a:stretch>
          </p:blipFill>
          <p:spPr>
            <a:xfrm>
              <a:off x="207481" y="5909"/>
              <a:ext cx="1947235" cy="826604"/>
            </a:xfrm>
            <a:prstGeom prst="rect">
              <a:avLst/>
            </a:prstGeom>
          </p:spPr>
        </p:pic>
      </p:grpSp>
    </p:spTree>
    <p:extLst>
      <p:ext uri="{BB962C8B-B14F-4D97-AF65-F5344CB8AC3E}">
        <p14:creationId xmlns:p14="http://schemas.microsoft.com/office/powerpoint/2010/main" val="396754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down)">
                                      <p:cBhvr>
                                        <p:cTn id="12" dur="500"/>
                                        <p:tgtEl>
                                          <p:spTgt spid="30"/>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up)">
                                      <p:cBhvr>
                                        <p:cTn id="15" dur="500"/>
                                        <p:tgtEl>
                                          <p:spTgt spid="21"/>
                                        </p:tgtEl>
                                      </p:cBhvr>
                                    </p:animEffect>
                                  </p:childTnLst>
                                </p:cTn>
                              </p:par>
                              <p:par>
                                <p:cTn id="16" presetID="22" presetClass="entr" presetSubtype="1" fill="hold" nodeType="with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up)">
                                      <p:cBhvr>
                                        <p:cTn id="18" dur="500"/>
                                        <p:tgtEl>
                                          <p:spTgt spid="3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down)">
                                      <p:cBhvr>
                                        <p:cTn id="23" dur="500"/>
                                        <p:tgtEl>
                                          <p:spTgt spid="50"/>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up)">
                                      <p:cBhvr>
                                        <p:cTn id="26" dur="1000"/>
                                        <p:tgtEl>
                                          <p:spTgt spid="41"/>
                                        </p:tgtEl>
                                      </p:cBhvr>
                                    </p:animEffect>
                                  </p:childTnLst>
                                </p:cTn>
                              </p:par>
                              <p:par>
                                <p:cTn id="27" presetID="22" presetClass="entr" presetSubtype="8" fill="hold" nodeType="withEffect">
                                  <p:stCondLst>
                                    <p:cond delay="0"/>
                                  </p:stCondLst>
                                  <p:childTnLst>
                                    <p:set>
                                      <p:cBhvr>
                                        <p:cTn id="28" dur="1" fill="hold">
                                          <p:stCondLst>
                                            <p:cond delay="0"/>
                                          </p:stCondLst>
                                        </p:cTn>
                                        <p:tgtEl>
                                          <p:spTgt spid="78"/>
                                        </p:tgtEl>
                                        <p:attrNameLst>
                                          <p:attrName>style.visibility</p:attrName>
                                        </p:attrNameLst>
                                      </p:cBhvr>
                                      <p:to>
                                        <p:strVal val="visible"/>
                                      </p:to>
                                    </p:set>
                                    <p:animEffect transition="in" filter="wipe(left)">
                                      <p:cBhvr>
                                        <p:cTn id="29" dur="500"/>
                                        <p:tgtEl>
                                          <p:spTgt spid="7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down)">
                                      <p:cBhvr>
                                        <p:cTn id="34" dur="500"/>
                                        <p:tgtEl>
                                          <p:spTgt spid="45"/>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wipe(up)">
                                      <p:cBhvr>
                                        <p:cTn id="37" dur="500"/>
                                        <p:tgtEl>
                                          <p:spTgt spid="40"/>
                                        </p:tgtEl>
                                      </p:cBhvr>
                                    </p:animEffect>
                                  </p:childTnLst>
                                </p:cTn>
                              </p:par>
                              <p:par>
                                <p:cTn id="38" presetID="22" presetClass="entr" presetSubtype="1" fill="hold"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wipe(up)">
                                      <p:cBhvr>
                                        <p:cTn id="40" dur="500"/>
                                        <p:tgtEl>
                                          <p:spTgt spid="37"/>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down)">
                                      <p:cBhvr>
                                        <p:cTn id="45" dur="500"/>
                                        <p:tgtEl>
                                          <p:spTgt spid="29"/>
                                        </p:tgtEl>
                                      </p:cBhvr>
                                    </p:animEffect>
                                  </p:childTnLst>
                                </p:cTn>
                              </p:par>
                              <p:par>
                                <p:cTn id="46" presetID="22" presetClass="entr" presetSubtype="2" fill="hold" nodeType="with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wipe(right)">
                                      <p:cBhvr>
                                        <p:cTn id="48" dur="500"/>
                                        <p:tgtEl>
                                          <p:spTgt spid="32"/>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wipe(left)">
                                      <p:cBhvr>
                                        <p:cTn id="51" dur="500"/>
                                        <p:tgtEl>
                                          <p:spTgt spid="39"/>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wipe(down)">
                                      <p:cBhvr>
                                        <p:cTn id="56" dur="500"/>
                                        <p:tgtEl>
                                          <p:spTgt spid="33"/>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47"/>
                                        </p:tgtEl>
                                        <p:attrNameLst>
                                          <p:attrName>style.visibility</p:attrName>
                                        </p:attrNameLst>
                                      </p:cBhvr>
                                      <p:to>
                                        <p:strVal val="visible"/>
                                      </p:to>
                                    </p:set>
                                    <p:animEffect transition="in" filter="wipe(up)">
                                      <p:cBhvr>
                                        <p:cTn id="59" dur="500"/>
                                        <p:tgtEl>
                                          <p:spTgt spid="47"/>
                                        </p:tgtEl>
                                      </p:cBhvr>
                                    </p:animEffect>
                                  </p:childTnLst>
                                </p:cTn>
                              </p:par>
                              <p:par>
                                <p:cTn id="60" presetID="22" presetClass="entr" presetSubtype="1" fill="hold"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wipe(up)">
                                      <p:cBhvr>
                                        <p:cTn id="6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9" grpId="0"/>
      <p:bldP spid="40" grpId="0" animBg="1"/>
      <p:bldP spid="41" grpId="0"/>
      <p:bldP spid="33" grpId="0" animBg="1"/>
      <p:bldP spid="45" grpId="0" animBg="1"/>
      <p:bldP spid="21" grpId="0"/>
      <p:bldP spid="4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6731996" y="2671791"/>
            <a:ext cx="4206938" cy="10931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Modules</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3637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932C9EC-3DF7-3246-A59F-D411320460C4}"/>
              </a:ext>
            </a:extLst>
          </p:cNvPr>
          <p:cNvSpPr txBox="1"/>
          <p:nvPr/>
        </p:nvSpPr>
        <p:spPr>
          <a:xfrm>
            <a:off x="4494742" y="994639"/>
            <a:ext cx="3195528" cy="400110"/>
          </a:xfrm>
          <a:prstGeom prst="rect">
            <a:avLst/>
          </a:prstGeom>
          <a:solidFill>
            <a:schemeClr val="accent2"/>
          </a:solidFill>
        </p:spPr>
        <p:txBody>
          <a:bodyPr wrap="square" rtlCol="0">
            <a:spAutoFit/>
          </a:bodyPr>
          <a:lstStyle/>
          <a:p>
            <a:pPr algn="l"/>
            <a:r>
              <a:rPr lang="en-US" sz="2000" b="1" dirty="0">
                <a:solidFill>
                  <a:schemeClr val="bg1"/>
                </a:solidFill>
                <a:latin typeface="Barlow Semi Condensed Light" pitchFamily="2" charset="77"/>
              </a:rPr>
              <a:t>Example of a “user” module</a:t>
            </a:r>
          </a:p>
        </p:txBody>
      </p:sp>
      <p:sp>
        <p:nvSpPr>
          <p:cNvPr id="3" name="TextBox 2">
            <a:extLst>
              <a:ext uri="{FF2B5EF4-FFF2-40B4-BE49-F238E27FC236}">
                <a16:creationId xmlns:a16="http://schemas.microsoft.com/office/drawing/2014/main" id="{6E82B932-DF3C-D440-BAC8-12449779F3D6}"/>
              </a:ext>
            </a:extLst>
          </p:cNvPr>
          <p:cNvSpPr txBox="1"/>
          <p:nvPr/>
        </p:nvSpPr>
        <p:spPr>
          <a:xfrm>
            <a:off x="5334000" y="2419350"/>
            <a:ext cx="184731" cy="400110"/>
          </a:xfrm>
          <a:prstGeom prst="rect">
            <a:avLst/>
          </a:prstGeom>
          <a:noFill/>
        </p:spPr>
        <p:txBody>
          <a:bodyPr wrap="none" rtlCol="0">
            <a:spAutoFit/>
          </a:bodyPr>
          <a:lstStyle/>
          <a:p>
            <a:pPr algn="l"/>
            <a:endParaRPr lang="en-US" sz="2000" dirty="0" err="1">
              <a:latin typeface="Barlow Semi Condensed Light" pitchFamily="2" charset="77"/>
            </a:endParaRPr>
          </a:p>
        </p:txBody>
      </p:sp>
      <p:sp>
        <p:nvSpPr>
          <p:cNvPr id="8" name="Title 3">
            <a:extLst>
              <a:ext uri="{FF2B5EF4-FFF2-40B4-BE49-F238E27FC236}">
                <a16:creationId xmlns:a16="http://schemas.microsoft.com/office/drawing/2014/main" id="{5C5BCF83-33BC-AB4F-A515-261658C02517}"/>
              </a:ext>
            </a:extLst>
          </p:cNvPr>
          <p:cNvSpPr txBox="1">
            <a:spLocks/>
          </p:cNvSpPr>
          <p:nvPr/>
        </p:nvSpPr>
        <p:spPr>
          <a:xfrm>
            <a:off x="9178074" y="5115173"/>
            <a:ext cx="3514867"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Modules</a:t>
            </a:r>
            <a:endParaRPr lang="en-US" sz="4400" dirty="0"/>
          </a:p>
        </p:txBody>
      </p:sp>
      <p:sp>
        <p:nvSpPr>
          <p:cNvPr id="4" name="Oval Callout 3">
            <a:extLst>
              <a:ext uri="{FF2B5EF4-FFF2-40B4-BE49-F238E27FC236}">
                <a16:creationId xmlns:a16="http://schemas.microsoft.com/office/drawing/2014/main" id="{05C9AE08-EC2A-D348-9696-C8702B4042BC}"/>
              </a:ext>
            </a:extLst>
          </p:cNvPr>
          <p:cNvSpPr/>
          <p:nvPr/>
        </p:nvSpPr>
        <p:spPr>
          <a:xfrm>
            <a:off x="8873067" y="4707467"/>
            <a:ext cx="2912533" cy="1320800"/>
          </a:xfrm>
          <a:prstGeom prst="wedgeEllipseCallout">
            <a:avLst>
              <a:gd name="adj1" fmla="val 25097"/>
              <a:gd name="adj2" fmla="val 57372"/>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AF6691A-9920-374C-853F-7397DB529175}"/>
              </a:ext>
            </a:extLst>
          </p:cNvPr>
          <p:cNvSpPr txBox="1"/>
          <p:nvPr/>
        </p:nvSpPr>
        <p:spPr>
          <a:xfrm>
            <a:off x="2324101" y="1368383"/>
            <a:ext cx="7550785" cy="400110"/>
          </a:xfrm>
          <a:prstGeom prst="rect">
            <a:avLst/>
          </a:prstGeom>
          <a:solidFill>
            <a:schemeClr val="bg1">
              <a:alpha val="88000"/>
            </a:schemeClr>
          </a:solidFill>
        </p:spPr>
        <p:txBody>
          <a:bodyPr wrap="square" rtlCol="0">
            <a:spAutoFit/>
          </a:bodyPr>
          <a:lstStyle/>
          <a:p>
            <a:pPr algn="l"/>
            <a:endParaRPr lang="en-US" sz="2000" dirty="0" err="1">
              <a:latin typeface="Barlow Semi Condensed Light" pitchFamily="2" charset="77"/>
            </a:endParaRPr>
          </a:p>
        </p:txBody>
      </p:sp>
      <p:pic>
        <p:nvPicPr>
          <p:cNvPr id="15" name="Picture 14">
            <a:extLst>
              <a:ext uri="{FF2B5EF4-FFF2-40B4-BE49-F238E27FC236}">
                <a16:creationId xmlns:a16="http://schemas.microsoft.com/office/drawing/2014/main" id="{478E5574-4A10-0B42-8822-86A56448C69B}"/>
              </a:ext>
            </a:extLst>
          </p:cNvPr>
          <p:cNvPicPr>
            <a:picLocks noChangeAspect="1"/>
          </p:cNvPicPr>
          <p:nvPr/>
        </p:nvPicPr>
        <p:blipFill rotWithShape="1">
          <a:blip r:embed="rId3"/>
          <a:srcRect b="23810"/>
          <a:stretch/>
        </p:blipFill>
        <p:spPr>
          <a:xfrm>
            <a:off x="2317114" y="1368383"/>
            <a:ext cx="7550785" cy="2477107"/>
          </a:xfrm>
          <a:prstGeom prst="rect">
            <a:avLst/>
          </a:prstGeom>
          <a:ln>
            <a:solidFill>
              <a:srgbClr val="E8752A"/>
            </a:solidFill>
          </a:ln>
        </p:spPr>
      </p:pic>
    </p:spTree>
    <p:extLst>
      <p:ext uri="{BB962C8B-B14F-4D97-AF65-F5344CB8AC3E}">
        <p14:creationId xmlns:p14="http://schemas.microsoft.com/office/powerpoint/2010/main" val="53241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4E2D66-BB4C-2D49-B93B-5D59D28B5C3D}"/>
              </a:ext>
            </a:extLst>
          </p:cNvPr>
          <p:cNvPicPr>
            <a:picLocks noChangeAspect="1"/>
          </p:cNvPicPr>
          <p:nvPr/>
        </p:nvPicPr>
        <p:blipFill>
          <a:blip r:embed="rId3"/>
          <a:stretch>
            <a:fillRect/>
          </a:stretch>
        </p:blipFill>
        <p:spPr>
          <a:xfrm>
            <a:off x="1" y="0"/>
            <a:ext cx="10798629" cy="6857999"/>
          </a:xfrm>
          <a:prstGeom prst="rect">
            <a:avLst/>
          </a:prstGeom>
        </p:spPr>
      </p:pic>
      <p:sp>
        <p:nvSpPr>
          <p:cNvPr id="7" name="TextBox 6">
            <a:extLst>
              <a:ext uri="{FF2B5EF4-FFF2-40B4-BE49-F238E27FC236}">
                <a16:creationId xmlns:a16="http://schemas.microsoft.com/office/drawing/2014/main" id="{9C1715BA-D27F-074E-A9DF-92B5B42EA6C5}"/>
              </a:ext>
            </a:extLst>
          </p:cNvPr>
          <p:cNvSpPr txBox="1"/>
          <p:nvPr/>
        </p:nvSpPr>
        <p:spPr>
          <a:xfrm>
            <a:off x="2526845" y="142873"/>
            <a:ext cx="4771342" cy="261610"/>
          </a:xfrm>
          <a:prstGeom prst="rect">
            <a:avLst/>
          </a:prstGeom>
          <a:solidFill>
            <a:schemeClr val="bg1"/>
          </a:solidFill>
        </p:spPr>
        <p:txBody>
          <a:bodyPr wrap="square" rtlCol="0">
            <a:spAutoFit/>
          </a:bodyPr>
          <a:lstStyle/>
          <a:p>
            <a:r>
              <a:rPr lang="en-GB" sz="1100" dirty="0">
                <a:hlinkClick r:id="rId4"/>
              </a:rPr>
              <a:t>https://docs.ansible.com/ansible/latest/modules/modules_by_category.html</a:t>
            </a:r>
            <a:endParaRPr lang="en-US" sz="1100" dirty="0" err="1">
              <a:latin typeface="Barlow Semi Condensed Light" pitchFamily="2" charset="77"/>
            </a:endParaRPr>
          </a:p>
        </p:txBody>
      </p:sp>
      <p:sp>
        <p:nvSpPr>
          <p:cNvPr id="9" name="Oval Callout 8">
            <a:extLst>
              <a:ext uri="{FF2B5EF4-FFF2-40B4-BE49-F238E27FC236}">
                <a16:creationId xmlns:a16="http://schemas.microsoft.com/office/drawing/2014/main" id="{6F401074-7B5A-1243-AF46-24B9A1FA29C0}"/>
              </a:ext>
            </a:extLst>
          </p:cNvPr>
          <p:cNvSpPr/>
          <p:nvPr/>
        </p:nvSpPr>
        <p:spPr>
          <a:xfrm rot="10800000">
            <a:off x="8856134" y="1252540"/>
            <a:ext cx="2912533" cy="1320800"/>
          </a:xfrm>
          <a:prstGeom prst="wedgeEllipseCallout">
            <a:avLst>
              <a:gd name="adj1" fmla="val -35368"/>
              <a:gd name="adj2" fmla="val 62500"/>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3">
            <a:extLst>
              <a:ext uri="{FF2B5EF4-FFF2-40B4-BE49-F238E27FC236}">
                <a16:creationId xmlns:a16="http://schemas.microsoft.com/office/drawing/2014/main" id="{033A71BC-CD78-964F-9488-70489E436542}"/>
              </a:ext>
            </a:extLst>
          </p:cNvPr>
          <p:cNvSpPr txBox="1">
            <a:spLocks/>
          </p:cNvSpPr>
          <p:nvPr/>
        </p:nvSpPr>
        <p:spPr>
          <a:xfrm>
            <a:off x="9318782" y="1690688"/>
            <a:ext cx="3514867"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Modules</a:t>
            </a:r>
            <a:endParaRPr lang="en-US" sz="4400" dirty="0"/>
          </a:p>
        </p:txBody>
      </p:sp>
    </p:spTree>
    <p:extLst>
      <p:ext uri="{BB962C8B-B14F-4D97-AF65-F5344CB8AC3E}">
        <p14:creationId xmlns:p14="http://schemas.microsoft.com/office/powerpoint/2010/main" val="3494315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E0E8251-194F-F949-A77B-132B97A7EC44}"/>
              </a:ext>
            </a:extLst>
          </p:cNvPr>
          <p:cNvPicPr>
            <a:picLocks noChangeAspect="1"/>
          </p:cNvPicPr>
          <p:nvPr/>
        </p:nvPicPr>
        <p:blipFill rotWithShape="1">
          <a:blip r:embed="rId3"/>
          <a:srcRect b="2089"/>
          <a:stretch/>
        </p:blipFill>
        <p:spPr>
          <a:xfrm>
            <a:off x="0" y="0"/>
            <a:ext cx="9518301" cy="6858000"/>
          </a:xfrm>
          <a:prstGeom prst="rect">
            <a:avLst/>
          </a:prstGeom>
        </p:spPr>
      </p:pic>
      <p:sp>
        <p:nvSpPr>
          <p:cNvPr id="11" name="Oval Callout 10">
            <a:extLst>
              <a:ext uri="{FF2B5EF4-FFF2-40B4-BE49-F238E27FC236}">
                <a16:creationId xmlns:a16="http://schemas.microsoft.com/office/drawing/2014/main" id="{E49F46A5-D99E-B04A-A051-40B932071BD8}"/>
              </a:ext>
            </a:extLst>
          </p:cNvPr>
          <p:cNvSpPr/>
          <p:nvPr/>
        </p:nvSpPr>
        <p:spPr>
          <a:xfrm rot="10800000">
            <a:off x="8856134" y="1252540"/>
            <a:ext cx="2912533" cy="1320800"/>
          </a:xfrm>
          <a:prstGeom prst="wedgeEllipseCallout">
            <a:avLst>
              <a:gd name="adj1" fmla="val -35368"/>
              <a:gd name="adj2" fmla="val 62500"/>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3">
            <a:extLst>
              <a:ext uri="{FF2B5EF4-FFF2-40B4-BE49-F238E27FC236}">
                <a16:creationId xmlns:a16="http://schemas.microsoft.com/office/drawing/2014/main" id="{3D8F1C8A-1EA5-D442-B366-968A544419D0}"/>
              </a:ext>
            </a:extLst>
          </p:cNvPr>
          <p:cNvSpPr txBox="1">
            <a:spLocks/>
          </p:cNvSpPr>
          <p:nvPr/>
        </p:nvSpPr>
        <p:spPr>
          <a:xfrm>
            <a:off x="9313541" y="1586260"/>
            <a:ext cx="3514867"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Modules</a:t>
            </a:r>
            <a:endParaRPr lang="en-US" sz="4400" dirty="0"/>
          </a:p>
        </p:txBody>
      </p:sp>
    </p:spTree>
    <p:extLst>
      <p:ext uri="{BB962C8B-B14F-4D97-AF65-F5344CB8AC3E}">
        <p14:creationId xmlns:p14="http://schemas.microsoft.com/office/powerpoint/2010/main" val="5848291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7098666" y="2720195"/>
            <a:ext cx="1480671" cy="985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Tasks</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0176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79DBE9E-C3EA-9248-8E60-9A252EE6484A}"/>
              </a:ext>
            </a:extLst>
          </p:cNvPr>
          <p:cNvSpPr>
            <a:spLocks noGrp="1"/>
          </p:cNvSpPr>
          <p:nvPr>
            <p:ph idx="1"/>
          </p:nvPr>
        </p:nvSpPr>
        <p:spPr/>
        <p:txBody>
          <a:bodyPr>
            <a:normAutofit/>
          </a:bodyPr>
          <a:lstStyle/>
          <a:p>
            <a:r>
              <a:rPr lang="en-US" dirty="0"/>
              <a:t>DevOps Playground</a:t>
            </a:r>
          </a:p>
          <a:p>
            <a:pPr lvl="1"/>
            <a:r>
              <a:rPr lang="en-GB" dirty="0"/>
              <a:t>Inspiring tech-enthusiasts to explore </a:t>
            </a:r>
            <a:br>
              <a:rPr lang="en-GB" dirty="0"/>
            </a:br>
            <a:r>
              <a:rPr lang="en-GB" dirty="0"/>
              <a:t>new technology during hands-on monthly events.</a:t>
            </a:r>
            <a:endParaRPr lang="en-US" dirty="0"/>
          </a:p>
        </p:txBody>
      </p:sp>
    </p:spTree>
    <p:extLst>
      <p:ext uri="{BB962C8B-B14F-4D97-AF65-F5344CB8AC3E}">
        <p14:creationId xmlns:p14="http://schemas.microsoft.com/office/powerpoint/2010/main" val="8742489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891489-EA77-EA44-94E4-111C786F1BD9}"/>
              </a:ext>
            </a:extLst>
          </p:cNvPr>
          <p:cNvSpPr/>
          <p:nvPr/>
        </p:nvSpPr>
        <p:spPr>
          <a:xfrm>
            <a:off x="2342508" y="1393291"/>
            <a:ext cx="7427921" cy="2942949"/>
          </a:xfrm>
          <a:prstGeom prst="rect">
            <a:avLst/>
          </a:prstGeom>
          <a:solidFill>
            <a:schemeClr val="bg1"/>
          </a:solidFill>
          <a:ln>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9932C9EC-3DF7-3246-A59F-D411320460C4}"/>
              </a:ext>
            </a:extLst>
          </p:cNvPr>
          <p:cNvSpPr txBox="1"/>
          <p:nvPr/>
        </p:nvSpPr>
        <p:spPr>
          <a:xfrm>
            <a:off x="5117174" y="993181"/>
            <a:ext cx="1813125" cy="400110"/>
          </a:xfrm>
          <a:prstGeom prst="rect">
            <a:avLst/>
          </a:prstGeom>
          <a:solidFill>
            <a:schemeClr val="accent2"/>
          </a:solidFill>
        </p:spPr>
        <p:txBody>
          <a:bodyPr wrap="none" rtlCol="0">
            <a:spAutoFit/>
          </a:bodyPr>
          <a:lstStyle/>
          <a:p>
            <a:pPr algn="l"/>
            <a:r>
              <a:rPr lang="en-US" sz="2000" b="1" dirty="0">
                <a:solidFill>
                  <a:schemeClr val="bg1"/>
                </a:solidFill>
                <a:latin typeface="Barlow Semi Condensed Light" pitchFamily="2" charset="77"/>
              </a:rPr>
              <a:t>Tasking Ansible</a:t>
            </a:r>
          </a:p>
        </p:txBody>
      </p:sp>
      <p:sp>
        <p:nvSpPr>
          <p:cNvPr id="4" name="Oval Callout 3">
            <a:extLst>
              <a:ext uri="{FF2B5EF4-FFF2-40B4-BE49-F238E27FC236}">
                <a16:creationId xmlns:a16="http://schemas.microsoft.com/office/drawing/2014/main" id="{156E69BA-7B32-1949-951F-A2BDF4ADF773}"/>
              </a:ext>
            </a:extLst>
          </p:cNvPr>
          <p:cNvSpPr/>
          <p:nvPr/>
        </p:nvSpPr>
        <p:spPr>
          <a:xfrm>
            <a:off x="10092267" y="3877207"/>
            <a:ext cx="2099733" cy="1320800"/>
          </a:xfrm>
          <a:prstGeom prst="wedgeEllipseCallout">
            <a:avLst>
              <a:gd name="adj1" fmla="val 15176"/>
              <a:gd name="adj2" fmla="val 90705"/>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
            <a:extLst>
              <a:ext uri="{FF2B5EF4-FFF2-40B4-BE49-F238E27FC236}">
                <a16:creationId xmlns:a16="http://schemas.microsoft.com/office/drawing/2014/main" id="{5BE33296-273A-7944-BBF9-9A50C9F1C413}"/>
              </a:ext>
            </a:extLst>
          </p:cNvPr>
          <p:cNvSpPr txBox="1">
            <a:spLocks/>
          </p:cNvSpPr>
          <p:nvPr/>
        </p:nvSpPr>
        <p:spPr>
          <a:xfrm>
            <a:off x="10414103" y="4336240"/>
            <a:ext cx="1456059"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Tasks</a:t>
            </a:r>
            <a:endParaRPr lang="en-US" sz="4400" dirty="0"/>
          </a:p>
        </p:txBody>
      </p:sp>
      <p:pic>
        <p:nvPicPr>
          <p:cNvPr id="2" name="Picture 1">
            <a:extLst>
              <a:ext uri="{FF2B5EF4-FFF2-40B4-BE49-F238E27FC236}">
                <a16:creationId xmlns:a16="http://schemas.microsoft.com/office/drawing/2014/main" id="{8366192B-16DC-1E49-9D1C-900F1559857F}"/>
              </a:ext>
            </a:extLst>
          </p:cNvPr>
          <p:cNvPicPr>
            <a:picLocks noChangeAspect="1"/>
          </p:cNvPicPr>
          <p:nvPr/>
        </p:nvPicPr>
        <p:blipFill rotWithShape="1">
          <a:blip r:embed="rId3"/>
          <a:srcRect r="23716" b="55671"/>
          <a:stretch/>
        </p:blipFill>
        <p:spPr>
          <a:xfrm>
            <a:off x="3741850" y="1680785"/>
            <a:ext cx="4708299" cy="2367960"/>
          </a:xfrm>
          <a:prstGeom prst="rect">
            <a:avLst/>
          </a:prstGeom>
        </p:spPr>
      </p:pic>
    </p:spTree>
    <p:extLst>
      <p:ext uri="{BB962C8B-B14F-4D97-AF65-F5344CB8AC3E}">
        <p14:creationId xmlns:p14="http://schemas.microsoft.com/office/powerpoint/2010/main" val="1343287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891489-EA77-EA44-94E4-111C786F1BD9}"/>
              </a:ext>
            </a:extLst>
          </p:cNvPr>
          <p:cNvSpPr/>
          <p:nvPr/>
        </p:nvSpPr>
        <p:spPr>
          <a:xfrm>
            <a:off x="2342508" y="1393290"/>
            <a:ext cx="7508511" cy="4715961"/>
          </a:xfrm>
          <a:prstGeom prst="rect">
            <a:avLst/>
          </a:prstGeom>
          <a:solidFill>
            <a:schemeClr val="bg1"/>
          </a:solidFill>
          <a:ln>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9932C9EC-3DF7-3246-A59F-D411320460C4}"/>
              </a:ext>
            </a:extLst>
          </p:cNvPr>
          <p:cNvSpPr txBox="1"/>
          <p:nvPr/>
        </p:nvSpPr>
        <p:spPr>
          <a:xfrm>
            <a:off x="5117174" y="993181"/>
            <a:ext cx="1813125" cy="400110"/>
          </a:xfrm>
          <a:prstGeom prst="rect">
            <a:avLst/>
          </a:prstGeom>
          <a:solidFill>
            <a:schemeClr val="accent2"/>
          </a:solidFill>
        </p:spPr>
        <p:txBody>
          <a:bodyPr wrap="none" rtlCol="0">
            <a:spAutoFit/>
          </a:bodyPr>
          <a:lstStyle/>
          <a:p>
            <a:pPr algn="l"/>
            <a:r>
              <a:rPr lang="en-US" sz="2000" b="1" dirty="0">
                <a:solidFill>
                  <a:schemeClr val="bg1"/>
                </a:solidFill>
                <a:latin typeface="Barlow Semi Condensed Light" pitchFamily="2" charset="77"/>
              </a:rPr>
              <a:t>Tasking Ansible</a:t>
            </a:r>
          </a:p>
        </p:txBody>
      </p:sp>
      <p:sp>
        <p:nvSpPr>
          <p:cNvPr id="4" name="Oval Callout 3">
            <a:extLst>
              <a:ext uri="{FF2B5EF4-FFF2-40B4-BE49-F238E27FC236}">
                <a16:creationId xmlns:a16="http://schemas.microsoft.com/office/drawing/2014/main" id="{156E69BA-7B32-1949-951F-A2BDF4ADF773}"/>
              </a:ext>
            </a:extLst>
          </p:cNvPr>
          <p:cNvSpPr/>
          <p:nvPr/>
        </p:nvSpPr>
        <p:spPr>
          <a:xfrm>
            <a:off x="10092267" y="3877207"/>
            <a:ext cx="2099733" cy="1320800"/>
          </a:xfrm>
          <a:prstGeom prst="wedgeEllipseCallout">
            <a:avLst>
              <a:gd name="adj1" fmla="val 15176"/>
              <a:gd name="adj2" fmla="val 90705"/>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
            <a:extLst>
              <a:ext uri="{FF2B5EF4-FFF2-40B4-BE49-F238E27FC236}">
                <a16:creationId xmlns:a16="http://schemas.microsoft.com/office/drawing/2014/main" id="{5BE33296-273A-7944-BBF9-9A50C9F1C413}"/>
              </a:ext>
            </a:extLst>
          </p:cNvPr>
          <p:cNvSpPr txBox="1">
            <a:spLocks/>
          </p:cNvSpPr>
          <p:nvPr/>
        </p:nvSpPr>
        <p:spPr>
          <a:xfrm>
            <a:off x="10414103" y="4336240"/>
            <a:ext cx="1456059"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Tasks</a:t>
            </a:r>
            <a:endParaRPr lang="en-US" sz="4400" dirty="0"/>
          </a:p>
        </p:txBody>
      </p:sp>
      <p:pic>
        <p:nvPicPr>
          <p:cNvPr id="2" name="Picture 1">
            <a:extLst>
              <a:ext uri="{FF2B5EF4-FFF2-40B4-BE49-F238E27FC236}">
                <a16:creationId xmlns:a16="http://schemas.microsoft.com/office/drawing/2014/main" id="{8366192B-16DC-1E49-9D1C-900F1559857F}"/>
              </a:ext>
            </a:extLst>
          </p:cNvPr>
          <p:cNvPicPr>
            <a:picLocks noChangeAspect="1"/>
          </p:cNvPicPr>
          <p:nvPr/>
        </p:nvPicPr>
        <p:blipFill>
          <a:blip r:embed="rId3"/>
          <a:stretch>
            <a:fillRect/>
          </a:stretch>
        </p:blipFill>
        <p:spPr>
          <a:xfrm>
            <a:off x="3594100" y="1419795"/>
            <a:ext cx="5003800" cy="4330700"/>
          </a:xfrm>
          <a:prstGeom prst="rect">
            <a:avLst/>
          </a:prstGeom>
        </p:spPr>
      </p:pic>
      <p:sp>
        <p:nvSpPr>
          <p:cNvPr id="7" name="TextBox 6">
            <a:extLst>
              <a:ext uri="{FF2B5EF4-FFF2-40B4-BE49-F238E27FC236}">
                <a16:creationId xmlns:a16="http://schemas.microsoft.com/office/drawing/2014/main" id="{BBEFFCAF-D685-1645-B1FC-6ECD72B6B4F3}"/>
              </a:ext>
            </a:extLst>
          </p:cNvPr>
          <p:cNvSpPr txBox="1"/>
          <p:nvPr/>
        </p:nvSpPr>
        <p:spPr>
          <a:xfrm>
            <a:off x="3750366" y="5469726"/>
            <a:ext cx="433132" cy="523220"/>
          </a:xfrm>
          <a:prstGeom prst="rect">
            <a:avLst/>
          </a:prstGeom>
          <a:noFill/>
        </p:spPr>
        <p:txBody>
          <a:bodyPr wrap="none" rtlCol="0">
            <a:spAutoFit/>
          </a:bodyPr>
          <a:lstStyle/>
          <a:p>
            <a:pPr algn="l"/>
            <a:r>
              <a:rPr lang="en-US" sz="2800" dirty="0">
                <a:solidFill>
                  <a:srgbClr val="240CFF"/>
                </a:solidFill>
                <a:latin typeface="Barlow Semi Condensed Light" pitchFamily="2" charset="77"/>
              </a:rPr>
              <a:t>…</a:t>
            </a:r>
            <a:endParaRPr lang="en-US" sz="2000" dirty="0">
              <a:solidFill>
                <a:srgbClr val="240CFF"/>
              </a:solidFill>
              <a:latin typeface="Barlow Semi Condensed Light" pitchFamily="2" charset="77"/>
            </a:endParaRPr>
          </a:p>
        </p:txBody>
      </p:sp>
    </p:spTree>
    <p:extLst>
      <p:ext uri="{BB962C8B-B14F-4D97-AF65-F5344CB8AC3E}">
        <p14:creationId xmlns:p14="http://schemas.microsoft.com/office/powerpoint/2010/main" val="4991887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6740135" y="2720195"/>
            <a:ext cx="2197734" cy="98580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Templates</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9E50E02-1817-7E4C-B88D-BFA00DA48BBB}"/>
              </a:ext>
            </a:extLst>
          </p:cNvPr>
          <p:cNvPicPr>
            <a:picLocks noChangeAspect="1"/>
          </p:cNvPicPr>
          <p:nvPr/>
        </p:nvPicPr>
        <p:blipFill>
          <a:blip r:embed="rId3"/>
          <a:stretch>
            <a:fillRect/>
          </a:stretch>
        </p:blipFill>
        <p:spPr>
          <a:xfrm>
            <a:off x="5902687" y="510665"/>
            <a:ext cx="4164270" cy="1291537"/>
          </a:xfrm>
          <a:prstGeom prst="rect">
            <a:avLst/>
          </a:prstGeom>
        </p:spPr>
      </p:pic>
    </p:spTree>
    <p:extLst>
      <p:ext uri="{BB962C8B-B14F-4D97-AF65-F5344CB8AC3E}">
        <p14:creationId xmlns:p14="http://schemas.microsoft.com/office/powerpoint/2010/main" val="2653008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 presetClass="emph" presetSubtype="0" accel="50000" decel="50000" fill="hold" nodeType="withEffect">
                                  <p:stCondLst>
                                    <p:cond delay="0"/>
                                  </p:stCondLst>
                                  <p:childTnLst>
                                    <p:animScale>
                                      <p:cBhvr>
                                        <p:cTn id="8" dur="3000" fill="hold"/>
                                        <p:tgtEl>
                                          <p:spTgt spid="5"/>
                                        </p:tgtEl>
                                      </p:cBhvr>
                                      <p:by x="125000" y="1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932C9EC-3DF7-3246-A59F-D411320460C4}"/>
              </a:ext>
            </a:extLst>
          </p:cNvPr>
          <p:cNvSpPr txBox="1"/>
          <p:nvPr/>
        </p:nvSpPr>
        <p:spPr>
          <a:xfrm>
            <a:off x="5117173" y="993181"/>
            <a:ext cx="1474695" cy="400110"/>
          </a:xfrm>
          <a:prstGeom prst="rect">
            <a:avLst/>
          </a:prstGeom>
          <a:solidFill>
            <a:schemeClr val="accent2"/>
          </a:solidFill>
        </p:spPr>
        <p:txBody>
          <a:bodyPr wrap="square" rtlCol="0">
            <a:spAutoFit/>
          </a:bodyPr>
          <a:lstStyle/>
          <a:p>
            <a:pPr algn="l"/>
            <a:r>
              <a:rPr lang="en-US" sz="2000" b="1">
                <a:solidFill>
                  <a:schemeClr val="bg1"/>
                </a:solidFill>
                <a:latin typeface="Barlow Semi Condensed Light" pitchFamily="2" charset="77"/>
              </a:rPr>
              <a:t>Templates</a:t>
            </a:r>
            <a:endParaRPr lang="en-US" sz="2000" b="1" dirty="0">
              <a:solidFill>
                <a:schemeClr val="bg1"/>
              </a:solidFill>
              <a:latin typeface="Barlow Semi Condensed Light" pitchFamily="2" charset="77"/>
            </a:endParaRPr>
          </a:p>
        </p:txBody>
      </p:sp>
      <p:sp>
        <p:nvSpPr>
          <p:cNvPr id="4" name="Title 3">
            <a:extLst>
              <a:ext uri="{FF2B5EF4-FFF2-40B4-BE49-F238E27FC236}">
                <a16:creationId xmlns:a16="http://schemas.microsoft.com/office/drawing/2014/main" id="{6E941A8E-624B-1545-B947-96937439B73A}"/>
              </a:ext>
            </a:extLst>
          </p:cNvPr>
          <p:cNvSpPr txBox="1">
            <a:spLocks/>
          </p:cNvSpPr>
          <p:nvPr/>
        </p:nvSpPr>
        <p:spPr>
          <a:xfrm>
            <a:off x="9178075" y="5115173"/>
            <a:ext cx="2607526"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Templates</a:t>
            </a:r>
            <a:endParaRPr lang="en-US" sz="4400" dirty="0"/>
          </a:p>
        </p:txBody>
      </p:sp>
      <p:sp>
        <p:nvSpPr>
          <p:cNvPr id="5" name="Oval Callout 4">
            <a:extLst>
              <a:ext uri="{FF2B5EF4-FFF2-40B4-BE49-F238E27FC236}">
                <a16:creationId xmlns:a16="http://schemas.microsoft.com/office/drawing/2014/main" id="{50188107-32BA-8345-AF31-E6D539E8D8C4}"/>
              </a:ext>
            </a:extLst>
          </p:cNvPr>
          <p:cNvSpPr/>
          <p:nvPr/>
        </p:nvSpPr>
        <p:spPr>
          <a:xfrm>
            <a:off x="8873067" y="4707467"/>
            <a:ext cx="2912533" cy="1320800"/>
          </a:xfrm>
          <a:prstGeom prst="wedgeEllipseCallout">
            <a:avLst>
              <a:gd name="adj1" fmla="val 25097"/>
              <a:gd name="adj2" fmla="val 57372"/>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F48579A-4638-764B-B625-9FCEC842E46D}"/>
              </a:ext>
            </a:extLst>
          </p:cNvPr>
          <p:cNvPicPr>
            <a:picLocks noChangeAspect="1"/>
          </p:cNvPicPr>
          <p:nvPr/>
        </p:nvPicPr>
        <p:blipFill>
          <a:blip r:embed="rId3"/>
          <a:stretch>
            <a:fillRect/>
          </a:stretch>
        </p:blipFill>
        <p:spPr>
          <a:xfrm>
            <a:off x="2323229" y="1393291"/>
            <a:ext cx="7547281" cy="2204073"/>
          </a:xfrm>
          <a:prstGeom prst="rect">
            <a:avLst/>
          </a:prstGeom>
          <a:ln>
            <a:solidFill>
              <a:srgbClr val="E8752A"/>
            </a:solidFill>
          </a:ln>
        </p:spPr>
      </p:pic>
      <p:pic>
        <p:nvPicPr>
          <p:cNvPr id="6" name="Picture 5">
            <a:extLst>
              <a:ext uri="{FF2B5EF4-FFF2-40B4-BE49-F238E27FC236}">
                <a16:creationId xmlns:a16="http://schemas.microsoft.com/office/drawing/2014/main" id="{3CE20DE9-E20B-F749-8026-61AF8F40BD15}"/>
              </a:ext>
            </a:extLst>
          </p:cNvPr>
          <p:cNvPicPr>
            <a:picLocks noChangeAspect="1"/>
          </p:cNvPicPr>
          <p:nvPr/>
        </p:nvPicPr>
        <p:blipFill>
          <a:blip r:embed="rId4"/>
          <a:stretch>
            <a:fillRect/>
          </a:stretch>
        </p:blipFill>
        <p:spPr>
          <a:xfrm>
            <a:off x="8350739" y="521828"/>
            <a:ext cx="1519771" cy="471353"/>
          </a:xfrm>
          <a:prstGeom prst="rect">
            <a:avLst/>
          </a:prstGeom>
        </p:spPr>
      </p:pic>
    </p:spTree>
    <p:extLst>
      <p:ext uri="{BB962C8B-B14F-4D97-AF65-F5344CB8AC3E}">
        <p14:creationId xmlns:p14="http://schemas.microsoft.com/office/powerpoint/2010/main" val="32034888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6740135" y="2720195"/>
            <a:ext cx="2197734" cy="98580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Inventory</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0031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932C9EC-3DF7-3246-A59F-D411320460C4}"/>
              </a:ext>
            </a:extLst>
          </p:cNvPr>
          <p:cNvSpPr txBox="1"/>
          <p:nvPr/>
        </p:nvSpPr>
        <p:spPr>
          <a:xfrm>
            <a:off x="5507087" y="991932"/>
            <a:ext cx="1210460" cy="400110"/>
          </a:xfrm>
          <a:prstGeom prst="rect">
            <a:avLst/>
          </a:prstGeom>
          <a:solidFill>
            <a:srgbClr val="E87429"/>
          </a:solidFill>
        </p:spPr>
        <p:txBody>
          <a:bodyPr wrap="none" rtlCol="0">
            <a:spAutoFit/>
          </a:bodyPr>
          <a:lstStyle/>
          <a:p>
            <a:pPr algn="l"/>
            <a:r>
              <a:rPr lang="en-US" sz="2000" b="1" dirty="0">
                <a:solidFill>
                  <a:schemeClr val="bg1"/>
                </a:solidFill>
                <a:latin typeface="Barlow Semi Condensed Light" pitchFamily="2" charset="77"/>
              </a:rPr>
              <a:t>Inventory</a:t>
            </a:r>
          </a:p>
        </p:txBody>
      </p:sp>
      <p:sp>
        <p:nvSpPr>
          <p:cNvPr id="6" name="Content Placeholder 5">
            <a:extLst>
              <a:ext uri="{FF2B5EF4-FFF2-40B4-BE49-F238E27FC236}">
                <a16:creationId xmlns:a16="http://schemas.microsoft.com/office/drawing/2014/main" id="{E0123289-29A8-6F4F-B67F-B10A48F87AEA}"/>
              </a:ext>
            </a:extLst>
          </p:cNvPr>
          <p:cNvSpPr>
            <a:spLocks noGrp="1"/>
          </p:cNvSpPr>
          <p:nvPr>
            <p:ph idx="1"/>
          </p:nvPr>
        </p:nvSpPr>
        <p:spPr>
          <a:xfrm>
            <a:off x="2316000" y="1397487"/>
            <a:ext cx="7560000" cy="3117561"/>
          </a:xfrm>
        </p:spPr>
        <p:txBody>
          <a:bodyPr/>
          <a:lstStyle/>
          <a:p>
            <a:endParaRPr lang="en-US" dirty="0"/>
          </a:p>
        </p:txBody>
      </p:sp>
      <p:pic>
        <p:nvPicPr>
          <p:cNvPr id="10" name="Picture 9">
            <a:extLst>
              <a:ext uri="{FF2B5EF4-FFF2-40B4-BE49-F238E27FC236}">
                <a16:creationId xmlns:a16="http://schemas.microsoft.com/office/drawing/2014/main" id="{6F3642EE-0BDA-FE46-9D2F-A3D42D6BE334}"/>
              </a:ext>
            </a:extLst>
          </p:cNvPr>
          <p:cNvPicPr>
            <a:picLocks noChangeAspect="1"/>
          </p:cNvPicPr>
          <p:nvPr/>
        </p:nvPicPr>
        <p:blipFill>
          <a:blip r:embed="rId3"/>
          <a:stretch>
            <a:fillRect/>
          </a:stretch>
        </p:blipFill>
        <p:spPr>
          <a:xfrm>
            <a:off x="2401951" y="1417307"/>
            <a:ext cx="7416897" cy="3011820"/>
          </a:xfrm>
          <a:prstGeom prst="rect">
            <a:avLst/>
          </a:prstGeom>
        </p:spPr>
      </p:pic>
      <p:grpSp>
        <p:nvGrpSpPr>
          <p:cNvPr id="4" name="Group 3">
            <a:extLst>
              <a:ext uri="{FF2B5EF4-FFF2-40B4-BE49-F238E27FC236}">
                <a16:creationId xmlns:a16="http://schemas.microsoft.com/office/drawing/2014/main" id="{0C463A63-D400-244E-A70E-159518EFD0E5}"/>
              </a:ext>
            </a:extLst>
          </p:cNvPr>
          <p:cNvGrpSpPr/>
          <p:nvPr/>
        </p:nvGrpSpPr>
        <p:grpSpPr>
          <a:xfrm>
            <a:off x="9326879" y="4515049"/>
            <a:ext cx="2820130" cy="1267124"/>
            <a:chOff x="8549639" y="5017969"/>
            <a:chExt cx="2820130" cy="1267124"/>
          </a:xfrm>
          <a:noFill/>
        </p:grpSpPr>
        <p:sp>
          <p:nvSpPr>
            <p:cNvPr id="3" name="Oval Callout 2">
              <a:extLst>
                <a:ext uri="{FF2B5EF4-FFF2-40B4-BE49-F238E27FC236}">
                  <a16:creationId xmlns:a16="http://schemas.microsoft.com/office/drawing/2014/main" id="{8BC41FAC-CC96-C64B-862A-7E9BAA8356DA}"/>
                </a:ext>
              </a:extLst>
            </p:cNvPr>
            <p:cNvSpPr/>
            <p:nvPr/>
          </p:nvSpPr>
          <p:spPr>
            <a:xfrm flipH="1">
              <a:off x="8549639" y="5017969"/>
              <a:ext cx="2820129" cy="1267123"/>
            </a:xfrm>
            <a:prstGeom prst="wedgeEllipseCallout">
              <a:avLst/>
            </a:prstGeom>
            <a:grp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DA57587D-B440-E144-AEA0-E543700C5CEA}"/>
                </a:ext>
              </a:extLst>
            </p:cNvPr>
            <p:cNvSpPr txBox="1"/>
            <p:nvPr/>
          </p:nvSpPr>
          <p:spPr>
            <a:xfrm>
              <a:off x="8847925" y="5269430"/>
              <a:ext cx="2521844" cy="1015663"/>
            </a:xfrm>
            <a:prstGeom prst="rect">
              <a:avLst/>
            </a:prstGeom>
            <a:grpFill/>
          </p:spPr>
          <p:txBody>
            <a:bodyPr wrap="square" rtlCol="0">
              <a:spAutoFit/>
            </a:bodyPr>
            <a:lstStyle/>
            <a:p>
              <a:r>
                <a:rPr lang="en-GB" sz="2000" dirty="0"/>
                <a:t># default location</a:t>
              </a:r>
            </a:p>
            <a:p>
              <a:r>
                <a:rPr lang="en-GB" sz="2000" dirty="0"/>
                <a:t>/etc/ansible/hosts</a:t>
              </a:r>
            </a:p>
            <a:p>
              <a:pPr algn="l"/>
              <a:endParaRPr lang="en-US" sz="2000" dirty="0" err="1">
                <a:latin typeface="Barlow Semi Condensed Light" pitchFamily="2" charset="77"/>
              </a:endParaRPr>
            </a:p>
          </p:txBody>
        </p:sp>
      </p:grpSp>
    </p:spTree>
    <p:extLst>
      <p:ext uri="{BB962C8B-B14F-4D97-AF65-F5344CB8AC3E}">
        <p14:creationId xmlns:p14="http://schemas.microsoft.com/office/powerpoint/2010/main" val="3816630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6740135" y="2720195"/>
            <a:ext cx="2197734" cy="98580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Playbook</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70476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932C9EC-3DF7-3246-A59F-D411320460C4}"/>
              </a:ext>
            </a:extLst>
          </p:cNvPr>
          <p:cNvSpPr txBox="1"/>
          <p:nvPr/>
        </p:nvSpPr>
        <p:spPr>
          <a:xfrm>
            <a:off x="5117174" y="993181"/>
            <a:ext cx="2012282" cy="400110"/>
          </a:xfrm>
          <a:prstGeom prst="rect">
            <a:avLst/>
          </a:prstGeom>
          <a:solidFill>
            <a:schemeClr val="accent2"/>
          </a:solidFill>
        </p:spPr>
        <p:txBody>
          <a:bodyPr wrap="none" rtlCol="0">
            <a:spAutoFit/>
          </a:bodyPr>
          <a:lstStyle/>
          <a:p>
            <a:pPr algn="l"/>
            <a:r>
              <a:rPr lang="en-US" sz="2000" b="1" dirty="0">
                <a:solidFill>
                  <a:schemeClr val="bg1"/>
                </a:solidFill>
                <a:latin typeface="Barlow Semi Condensed Light" pitchFamily="2" charset="77"/>
              </a:rPr>
              <a:t>Ansible playbook</a:t>
            </a:r>
          </a:p>
        </p:txBody>
      </p:sp>
      <p:sp>
        <p:nvSpPr>
          <p:cNvPr id="2" name="TextBox 1">
            <a:extLst>
              <a:ext uri="{FF2B5EF4-FFF2-40B4-BE49-F238E27FC236}">
                <a16:creationId xmlns:a16="http://schemas.microsoft.com/office/drawing/2014/main" id="{B3B6BB43-DC46-AE47-BBA6-2AB7A6A5EDF3}"/>
              </a:ext>
            </a:extLst>
          </p:cNvPr>
          <p:cNvSpPr txBox="1"/>
          <p:nvPr/>
        </p:nvSpPr>
        <p:spPr>
          <a:xfrm>
            <a:off x="6377317" y="100629"/>
            <a:ext cx="184731" cy="400110"/>
          </a:xfrm>
          <a:prstGeom prst="rect">
            <a:avLst/>
          </a:prstGeom>
          <a:noFill/>
        </p:spPr>
        <p:txBody>
          <a:bodyPr wrap="none" rtlCol="0">
            <a:spAutoFit/>
          </a:bodyPr>
          <a:lstStyle/>
          <a:p>
            <a:pPr algn="l"/>
            <a:endParaRPr lang="en-US" sz="2000" dirty="0" err="1">
              <a:latin typeface="Barlow Semi Condensed Light" pitchFamily="2" charset="77"/>
            </a:endParaRPr>
          </a:p>
        </p:txBody>
      </p:sp>
      <p:sp>
        <p:nvSpPr>
          <p:cNvPr id="4" name="Content Placeholder 3">
            <a:extLst>
              <a:ext uri="{FF2B5EF4-FFF2-40B4-BE49-F238E27FC236}">
                <a16:creationId xmlns:a16="http://schemas.microsoft.com/office/drawing/2014/main" id="{585109ED-8EB5-0145-AEB4-405B4555A05D}"/>
              </a:ext>
            </a:extLst>
          </p:cNvPr>
          <p:cNvSpPr>
            <a:spLocks noGrp="1"/>
          </p:cNvSpPr>
          <p:nvPr>
            <p:ph idx="1"/>
          </p:nvPr>
        </p:nvSpPr>
        <p:spPr/>
        <p:txBody>
          <a:bodyPr/>
          <a:lstStyle/>
          <a:p>
            <a:pPr marL="0" indent="0">
              <a:buNone/>
            </a:pPr>
            <a:endParaRPr lang="en-US" dirty="0"/>
          </a:p>
        </p:txBody>
      </p:sp>
      <p:pic>
        <p:nvPicPr>
          <p:cNvPr id="5" name="Picture 4">
            <a:extLst>
              <a:ext uri="{FF2B5EF4-FFF2-40B4-BE49-F238E27FC236}">
                <a16:creationId xmlns:a16="http://schemas.microsoft.com/office/drawing/2014/main" id="{23CAD9B1-5641-AA45-A7FD-FABE6615BA64}"/>
              </a:ext>
            </a:extLst>
          </p:cNvPr>
          <p:cNvPicPr>
            <a:picLocks noChangeAspect="1"/>
          </p:cNvPicPr>
          <p:nvPr/>
        </p:nvPicPr>
        <p:blipFill rotWithShape="1">
          <a:blip r:embed="rId3"/>
          <a:srcRect b="2144"/>
          <a:stretch/>
        </p:blipFill>
        <p:spPr>
          <a:xfrm>
            <a:off x="2355850" y="1543050"/>
            <a:ext cx="7480300" cy="2995083"/>
          </a:xfrm>
          <a:prstGeom prst="rect">
            <a:avLst/>
          </a:prstGeom>
        </p:spPr>
      </p:pic>
      <p:sp>
        <p:nvSpPr>
          <p:cNvPr id="9" name="Oval Callout 8">
            <a:extLst>
              <a:ext uri="{FF2B5EF4-FFF2-40B4-BE49-F238E27FC236}">
                <a16:creationId xmlns:a16="http://schemas.microsoft.com/office/drawing/2014/main" id="{9A25F9DE-FD1F-6D40-8983-C5C68CCF25C2}"/>
              </a:ext>
            </a:extLst>
          </p:cNvPr>
          <p:cNvSpPr/>
          <p:nvPr/>
        </p:nvSpPr>
        <p:spPr>
          <a:xfrm>
            <a:off x="8873067" y="4707467"/>
            <a:ext cx="2912533" cy="1320800"/>
          </a:xfrm>
          <a:prstGeom prst="wedgeEllipseCallout">
            <a:avLst>
              <a:gd name="adj1" fmla="val 25097"/>
              <a:gd name="adj2" fmla="val 57372"/>
            </a:avLst>
          </a:prstGeom>
          <a:solidFill>
            <a:schemeClr val="bg1"/>
          </a:solid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3">
            <a:extLst>
              <a:ext uri="{FF2B5EF4-FFF2-40B4-BE49-F238E27FC236}">
                <a16:creationId xmlns:a16="http://schemas.microsoft.com/office/drawing/2014/main" id="{A287F93A-9FD0-3241-B68F-87B6C3EB5571}"/>
              </a:ext>
            </a:extLst>
          </p:cNvPr>
          <p:cNvSpPr txBox="1">
            <a:spLocks/>
          </p:cNvSpPr>
          <p:nvPr/>
        </p:nvSpPr>
        <p:spPr>
          <a:xfrm>
            <a:off x="9296607" y="5041187"/>
            <a:ext cx="2607526" cy="65336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Playbook</a:t>
            </a:r>
            <a:endParaRPr lang="en-US" sz="4400" dirty="0"/>
          </a:p>
        </p:txBody>
      </p:sp>
    </p:spTree>
    <p:extLst>
      <p:ext uri="{BB962C8B-B14F-4D97-AF65-F5344CB8AC3E}">
        <p14:creationId xmlns:p14="http://schemas.microsoft.com/office/powerpoint/2010/main" val="18879962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0123289-29A8-6F4F-B67F-B10A48F87AEA}"/>
              </a:ext>
            </a:extLst>
          </p:cNvPr>
          <p:cNvSpPr>
            <a:spLocks noGrp="1"/>
          </p:cNvSpPr>
          <p:nvPr>
            <p:ph idx="1"/>
          </p:nvPr>
        </p:nvSpPr>
        <p:spPr>
          <a:xfrm>
            <a:off x="2316000" y="1397488"/>
            <a:ext cx="7570950" cy="2974488"/>
          </a:xfrm>
        </p:spPr>
        <p:txBody>
          <a:bodyPr/>
          <a:lstStyle/>
          <a:p>
            <a:pPr marL="0" indent="0">
              <a:buNone/>
            </a:pPr>
            <a:r>
              <a:rPr lang="en-US" sz="2000" dirty="0">
                <a:latin typeface="Menlo" panose="020B0609030804020204" pitchFamily="49" charset="0"/>
                <a:ea typeface="Menlo" panose="020B0609030804020204" pitchFamily="49" charset="0"/>
                <a:cs typeface="Menlo" panose="020B0609030804020204" pitchFamily="49" charset="0"/>
              </a:rPr>
              <a:t># </a:t>
            </a:r>
            <a:r>
              <a:rPr lang="en-GB" sz="2000" dirty="0">
                <a:latin typeface="Menlo" panose="020B0609030804020204" pitchFamily="49" charset="0"/>
                <a:ea typeface="Menlo" panose="020B0609030804020204" pitchFamily="49" charset="0"/>
                <a:cs typeface="Menlo" panose="020B0609030804020204" pitchFamily="49" charset="0"/>
              </a:rPr>
              <a:t>Command to run the ansible playbook:</a:t>
            </a:r>
            <a:endParaRPr lang="en-US" sz="2000" dirty="0">
              <a:latin typeface="Menlo" panose="020B0609030804020204" pitchFamily="49" charset="0"/>
              <a:ea typeface="Menlo" panose="020B0609030804020204" pitchFamily="49" charset="0"/>
              <a:cs typeface="Menlo" panose="020B0609030804020204" pitchFamily="49" charset="0"/>
            </a:endParaRPr>
          </a:p>
          <a:p>
            <a:pPr marL="0" indent="0">
              <a:buNone/>
            </a:pPr>
            <a:endParaRPr lang="en-US" sz="2000" dirty="0">
              <a:latin typeface="Menlo" panose="020B0609030804020204" pitchFamily="49" charset="0"/>
              <a:ea typeface="Menlo" panose="020B0609030804020204" pitchFamily="49" charset="0"/>
              <a:cs typeface="Menlo" panose="020B0609030804020204" pitchFamily="49" charset="0"/>
            </a:endParaRPr>
          </a:p>
          <a:p>
            <a:pPr marL="0" indent="0">
              <a:buNone/>
            </a:pPr>
            <a:r>
              <a:rPr lang="en-US" sz="2000" dirty="0">
                <a:latin typeface="Menlo" panose="020B0609030804020204" pitchFamily="49" charset="0"/>
                <a:ea typeface="Menlo" panose="020B0609030804020204" pitchFamily="49" charset="0"/>
                <a:cs typeface="Menlo" panose="020B0609030804020204" pitchFamily="49" charset="0"/>
              </a:rPr>
              <a:t>$ </a:t>
            </a:r>
            <a:r>
              <a:rPr lang="en-GB" sz="2000" dirty="0">
                <a:latin typeface="Menlo" panose="020B0609030804020204" pitchFamily="49" charset="0"/>
                <a:ea typeface="Menlo" panose="020B0609030804020204" pitchFamily="49" charset="0"/>
                <a:cs typeface="Menlo" panose="020B0609030804020204" pitchFamily="49" charset="0"/>
              </a:rPr>
              <a:t>ansible-playbook file.yml</a:t>
            </a:r>
          </a:p>
          <a:p>
            <a:endParaRPr lang="en-US" dirty="0"/>
          </a:p>
        </p:txBody>
      </p:sp>
    </p:spTree>
    <p:extLst>
      <p:ext uri="{BB962C8B-B14F-4D97-AF65-F5344CB8AC3E}">
        <p14:creationId xmlns:p14="http://schemas.microsoft.com/office/powerpoint/2010/main" val="2800614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GB" sz="3400" dirty="0"/>
              <a:t>How do we use Ansible?</a:t>
            </a:r>
            <a:endParaRPr lang="en-US" sz="3400" dirty="0"/>
          </a:p>
        </p:txBody>
      </p:sp>
      <p:sp>
        <p:nvSpPr>
          <p:cNvPr id="6" name="Title 3">
            <a:extLst>
              <a:ext uri="{FF2B5EF4-FFF2-40B4-BE49-F238E27FC236}">
                <a16:creationId xmlns:a16="http://schemas.microsoft.com/office/drawing/2014/main" id="{89544AC8-D0CD-D841-A0C5-8A7A284D9A2F}"/>
              </a:ext>
            </a:extLst>
          </p:cNvPr>
          <p:cNvSpPr txBox="1">
            <a:spLocks/>
          </p:cNvSpPr>
          <p:nvPr/>
        </p:nvSpPr>
        <p:spPr>
          <a:xfrm>
            <a:off x="7068869" y="2720195"/>
            <a:ext cx="1540265" cy="98580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Roles</a:t>
            </a:r>
            <a:endParaRPr lang="en-US" sz="4400" dirty="0"/>
          </a:p>
        </p:txBody>
      </p:sp>
      <p:sp>
        <p:nvSpPr>
          <p:cNvPr id="7" name="Oval Callout 6">
            <a:extLst>
              <a:ext uri="{FF2B5EF4-FFF2-40B4-BE49-F238E27FC236}">
                <a16:creationId xmlns:a16="http://schemas.microsoft.com/office/drawing/2014/main" id="{904CC557-1D67-4144-A953-CE65BB9AD0A4}"/>
              </a:ext>
            </a:extLst>
          </p:cNvPr>
          <p:cNvSpPr/>
          <p:nvPr/>
        </p:nvSpPr>
        <p:spPr>
          <a:xfrm>
            <a:off x="6096000" y="2108200"/>
            <a:ext cx="3486005" cy="2209800"/>
          </a:xfrm>
          <a:prstGeom prst="wedgeEllipseCallout">
            <a:avLst>
              <a:gd name="adj1" fmla="val 69300"/>
              <a:gd name="adj2" fmla="val 67334"/>
            </a:avLst>
          </a:prstGeom>
          <a:no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9217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F56C81E-018E-1A49-AF05-D822908824FD}"/>
              </a:ext>
            </a:extLst>
          </p:cNvPr>
          <p:cNvSpPr>
            <a:spLocks noGrp="1"/>
          </p:cNvSpPr>
          <p:nvPr>
            <p:ph type="ctrTitle"/>
          </p:nvPr>
        </p:nvSpPr>
        <p:spPr/>
        <p:txBody>
          <a:bodyPr/>
          <a:lstStyle/>
          <a:p>
            <a:r>
              <a:rPr lang="en-US" dirty="0"/>
              <a:t>Hands on with Ansible</a:t>
            </a:r>
          </a:p>
        </p:txBody>
      </p:sp>
      <p:sp>
        <p:nvSpPr>
          <p:cNvPr id="5" name="Subtitle 4">
            <a:extLst>
              <a:ext uri="{FF2B5EF4-FFF2-40B4-BE49-F238E27FC236}">
                <a16:creationId xmlns:a16="http://schemas.microsoft.com/office/drawing/2014/main" id="{CA9F520B-CA86-5642-8AD0-E6DF7B3532F4}"/>
              </a:ext>
            </a:extLst>
          </p:cNvPr>
          <p:cNvSpPr>
            <a:spLocks noGrp="1"/>
          </p:cNvSpPr>
          <p:nvPr>
            <p:ph type="subTitle" idx="1"/>
          </p:nvPr>
        </p:nvSpPr>
        <p:spPr/>
        <p:txBody>
          <a:bodyPr/>
          <a:lstStyle/>
          <a:p>
            <a:r>
              <a:rPr lang="en-US" dirty="0"/>
              <a:t>Yuliya Nedyalkova</a:t>
            </a:r>
          </a:p>
        </p:txBody>
      </p:sp>
      <p:grpSp>
        <p:nvGrpSpPr>
          <p:cNvPr id="7" name="Group 6">
            <a:extLst>
              <a:ext uri="{FF2B5EF4-FFF2-40B4-BE49-F238E27FC236}">
                <a16:creationId xmlns:a16="http://schemas.microsoft.com/office/drawing/2014/main" id="{E0B26C8E-F3D4-5647-9B5E-F6F609D70272}"/>
              </a:ext>
            </a:extLst>
          </p:cNvPr>
          <p:cNvGrpSpPr/>
          <p:nvPr/>
        </p:nvGrpSpPr>
        <p:grpSpPr>
          <a:xfrm>
            <a:off x="199348" y="5909"/>
            <a:ext cx="1956507" cy="2783111"/>
            <a:chOff x="199348" y="5909"/>
            <a:chExt cx="1956507" cy="2783111"/>
          </a:xfrm>
        </p:grpSpPr>
        <p:pic>
          <p:nvPicPr>
            <p:cNvPr id="8" name="Picture 7">
              <a:extLst>
                <a:ext uri="{FF2B5EF4-FFF2-40B4-BE49-F238E27FC236}">
                  <a16:creationId xmlns:a16="http://schemas.microsoft.com/office/drawing/2014/main" id="{E8CACDF1-8A34-A24D-AF4A-0ACC66E46AD5}"/>
                </a:ext>
              </a:extLst>
            </p:cNvPr>
            <p:cNvPicPr>
              <a:picLocks noChangeAspect="1"/>
            </p:cNvPicPr>
            <p:nvPr/>
          </p:nvPicPr>
          <p:blipFill>
            <a:blip r:embed="rId3"/>
            <a:stretch>
              <a:fillRect/>
            </a:stretch>
          </p:blipFill>
          <p:spPr>
            <a:xfrm>
              <a:off x="199348" y="832513"/>
              <a:ext cx="1956507" cy="1956507"/>
            </a:xfrm>
            <a:prstGeom prst="rect">
              <a:avLst/>
            </a:prstGeom>
          </p:spPr>
        </p:pic>
        <p:pic>
          <p:nvPicPr>
            <p:cNvPr id="9" name="Picture 8" descr="A picture containing sitting, black&#10;&#10;Description automatically generated">
              <a:extLst>
                <a:ext uri="{FF2B5EF4-FFF2-40B4-BE49-F238E27FC236}">
                  <a16:creationId xmlns:a16="http://schemas.microsoft.com/office/drawing/2014/main" id="{50941719-D056-F241-86C4-F242BA09D72F}"/>
                </a:ext>
              </a:extLst>
            </p:cNvPr>
            <p:cNvPicPr>
              <a:picLocks noChangeAspect="1"/>
            </p:cNvPicPr>
            <p:nvPr/>
          </p:nvPicPr>
          <p:blipFill>
            <a:blip r:embed="rId4"/>
            <a:stretch>
              <a:fillRect/>
            </a:stretch>
          </p:blipFill>
          <p:spPr>
            <a:xfrm>
              <a:off x="207481" y="5909"/>
              <a:ext cx="1947235" cy="826604"/>
            </a:xfrm>
            <a:prstGeom prst="rect">
              <a:avLst/>
            </a:prstGeom>
          </p:spPr>
        </p:pic>
      </p:grpSp>
    </p:spTree>
    <p:extLst>
      <p:ext uri="{BB962C8B-B14F-4D97-AF65-F5344CB8AC3E}">
        <p14:creationId xmlns:p14="http://schemas.microsoft.com/office/powerpoint/2010/main" val="42287993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932C9EC-3DF7-3246-A59F-D411320460C4}"/>
              </a:ext>
            </a:extLst>
          </p:cNvPr>
          <p:cNvSpPr txBox="1"/>
          <p:nvPr/>
        </p:nvSpPr>
        <p:spPr>
          <a:xfrm>
            <a:off x="5117173" y="993181"/>
            <a:ext cx="1474695" cy="400110"/>
          </a:xfrm>
          <a:prstGeom prst="rect">
            <a:avLst/>
          </a:prstGeom>
          <a:solidFill>
            <a:schemeClr val="accent2"/>
          </a:solidFill>
        </p:spPr>
        <p:txBody>
          <a:bodyPr wrap="square" rtlCol="0">
            <a:spAutoFit/>
          </a:bodyPr>
          <a:lstStyle/>
          <a:p>
            <a:pPr algn="ctr"/>
            <a:r>
              <a:rPr lang="en-US" sz="2000" b="1" dirty="0">
                <a:solidFill>
                  <a:schemeClr val="bg1"/>
                </a:solidFill>
                <a:latin typeface="Barlow Semi Condensed Light" pitchFamily="2" charset="77"/>
              </a:rPr>
              <a:t> Roles</a:t>
            </a:r>
          </a:p>
        </p:txBody>
      </p:sp>
      <p:pic>
        <p:nvPicPr>
          <p:cNvPr id="4" name="Picture 3">
            <a:extLst>
              <a:ext uri="{FF2B5EF4-FFF2-40B4-BE49-F238E27FC236}">
                <a16:creationId xmlns:a16="http://schemas.microsoft.com/office/drawing/2014/main" id="{4B353B35-ED6C-4D42-AA33-28DBA0431F12}"/>
              </a:ext>
            </a:extLst>
          </p:cNvPr>
          <p:cNvPicPr>
            <a:picLocks noChangeAspect="1"/>
          </p:cNvPicPr>
          <p:nvPr/>
        </p:nvPicPr>
        <p:blipFill>
          <a:blip r:embed="rId3"/>
          <a:stretch>
            <a:fillRect/>
          </a:stretch>
        </p:blipFill>
        <p:spPr>
          <a:xfrm>
            <a:off x="2316000" y="1393291"/>
            <a:ext cx="7560000" cy="2598291"/>
          </a:xfrm>
          <a:prstGeom prst="rect">
            <a:avLst/>
          </a:prstGeom>
          <a:ln>
            <a:solidFill>
              <a:srgbClr val="E87429"/>
            </a:solidFill>
          </a:ln>
        </p:spPr>
      </p:pic>
      <p:sp>
        <p:nvSpPr>
          <p:cNvPr id="5" name="Oval Callout 4">
            <a:extLst>
              <a:ext uri="{FF2B5EF4-FFF2-40B4-BE49-F238E27FC236}">
                <a16:creationId xmlns:a16="http://schemas.microsoft.com/office/drawing/2014/main" id="{D013DD63-C316-D54A-9520-4525C7829AD3}"/>
              </a:ext>
            </a:extLst>
          </p:cNvPr>
          <p:cNvSpPr/>
          <p:nvPr/>
        </p:nvSpPr>
        <p:spPr>
          <a:xfrm>
            <a:off x="9330267" y="4707467"/>
            <a:ext cx="2455333" cy="1320800"/>
          </a:xfrm>
          <a:prstGeom prst="wedgeEllipseCallout">
            <a:avLst>
              <a:gd name="adj1" fmla="val 25097"/>
              <a:gd name="adj2" fmla="val 57372"/>
            </a:avLst>
          </a:prstGeom>
          <a:solidFill>
            <a:schemeClr val="bg1"/>
          </a:solidFill>
          <a:ln w="25400">
            <a:solidFill>
              <a:srgbClr val="E875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
            <a:extLst>
              <a:ext uri="{FF2B5EF4-FFF2-40B4-BE49-F238E27FC236}">
                <a16:creationId xmlns:a16="http://schemas.microsoft.com/office/drawing/2014/main" id="{C458045E-8770-A044-804F-E2666531C7FB}"/>
              </a:ext>
            </a:extLst>
          </p:cNvPr>
          <p:cNvSpPr txBox="1">
            <a:spLocks/>
          </p:cNvSpPr>
          <p:nvPr/>
        </p:nvSpPr>
        <p:spPr>
          <a:xfrm>
            <a:off x="10016168" y="5136795"/>
            <a:ext cx="1252860" cy="597613"/>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6000" b="0" i="0" kern="1200">
                <a:solidFill>
                  <a:schemeClr val="tx1"/>
                </a:solidFill>
                <a:latin typeface="Barlow Semi Condensed SemiBold" pitchFamily="2" charset="77"/>
                <a:ea typeface="+mj-ea"/>
                <a:cs typeface="+mj-cs"/>
              </a:defRPr>
            </a:lvl1pPr>
          </a:lstStyle>
          <a:p>
            <a:r>
              <a:rPr lang="en-GB" sz="4400" dirty="0"/>
              <a:t>Role</a:t>
            </a:r>
            <a:endParaRPr lang="en-US" sz="4400" dirty="0"/>
          </a:p>
        </p:txBody>
      </p:sp>
    </p:spTree>
    <p:extLst>
      <p:ext uri="{BB962C8B-B14F-4D97-AF65-F5344CB8AC3E}">
        <p14:creationId xmlns:p14="http://schemas.microsoft.com/office/powerpoint/2010/main" val="31347075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C7DB62-4A40-0945-8215-F3AD5C4C5539}"/>
              </a:ext>
            </a:extLst>
          </p:cNvPr>
          <p:cNvSpPr>
            <a:spLocks noGrp="1"/>
          </p:cNvSpPr>
          <p:nvPr>
            <p:ph type="title"/>
          </p:nvPr>
        </p:nvSpPr>
        <p:spPr>
          <a:xfrm>
            <a:off x="310329" y="0"/>
            <a:ext cx="5489969" cy="834244"/>
          </a:xfrm>
        </p:spPr>
        <p:txBody>
          <a:bodyPr>
            <a:normAutofit/>
          </a:bodyPr>
          <a:lstStyle/>
          <a:p>
            <a:r>
              <a:rPr lang="en-US" sz="2800" dirty="0"/>
              <a:t>ANSIBLE GALAXY – database roles</a:t>
            </a:r>
          </a:p>
        </p:txBody>
      </p:sp>
      <p:pic>
        <p:nvPicPr>
          <p:cNvPr id="2" name="Picture 1">
            <a:extLst>
              <a:ext uri="{FF2B5EF4-FFF2-40B4-BE49-F238E27FC236}">
                <a16:creationId xmlns:a16="http://schemas.microsoft.com/office/drawing/2014/main" id="{04B39F38-D598-014F-A90B-074650748AD6}"/>
              </a:ext>
            </a:extLst>
          </p:cNvPr>
          <p:cNvPicPr>
            <a:picLocks noChangeAspect="1"/>
          </p:cNvPicPr>
          <p:nvPr/>
        </p:nvPicPr>
        <p:blipFill>
          <a:blip r:embed="rId3"/>
          <a:stretch>
            <a:fillRect/>
          </a:stretch>
        </p:blipFill>
        <p:spPr>
          <a:xfrm>
            <a:off x="452352" y="1078173"/>
            <a:ext cx="11287296" cy="5363572"/>
          </a:xfrm>
          <a:prstGeom prst="rect">
            <a:avLst/>
          </a:prstGeom>
        </p:spPr>
      </p:pic>
    </p:spTree>
    <p:extLst>
      <p:ext uri="{BB962C8B-B14F-4D97-AF65-F5344CB8AC3E}">
        <p14:creationId xmlns:p14="http://schemas.microsoft.com/office/powerpoint/2010/main" val="17149363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2B2ABD-F3FB-CC49-BA43-F7C575DD41BE}"/>
              </a:ext>
            </a:extLst>
          </p:cNvPr>
          <p:cNvSpPr>
            <a:spLocks noGrp="1"/>
          </p:cNvSpPr>
          <p:nvPr>
            <p:ph type="ctrTitle"/>
          </p:nvPr>
        </p:nvSpPr>
        <p:spPr>
          <a:xfrm>
            <a:off x="1524000" y="1041400"/>
            <a:ext cx="9144000" cy="2387600"/>
          </a:xfrm>
        </p:spPr>
        <p:txBody>
          <a:bodyPr>
            <a:normAutofit/>
          </a:bodyPr>
          <a:lstStyle/>
          <a:p>
            <a:r>
              <a:rPr lang="en-US" sz="7200" dirty="0"/>
              <a:t>     Ansible Workshop</a:t>
            </a:r>
            <a:br>
              <a:rPr lang="en-US" sz="7200" dirty="0"/>
            </a:br>
            <a:endParaRPr lang="en-US" sz="7200" dirty="0"/>
          </a:p>
        </p:txBody>
      </p:sp>
      <p:sp>
        <p:nvSpPr>
          <p:cNvPr id="5" name="Subtitle 4">
            <a:extLst>
              <a:ext uri="{FF2B5EF4-FFF2-40B4-BE49-F238E27FC236}">
                <a16:creationId xmlns:a16="http://schemas.microsoft.com/office/drawing/2014/main" id="{8E02B9BF-0B33-1749-9A07-D42508A9A719}"/>
              </a:ext>
            </a:extLst>
          </p:cNvPr>
          <p:cNvSpPr>
            <a:spLocks noGrp="1"/>
          </p:cNvSpPr>
          <p:nvPr>
            <p:ph type="subTitle" idx="1"/>
          </p:nvPr>
        </p:nvSpPr>
        <p:spPr>
          <a:xfrm>
            <a:off x="1524000" y="2428809"/>
            <a:ext cx="9144000" cy="2045957"/>
          </a:xfrm>
        </p:spPr>
        <p:txBody>
          <a:bodyPr>
            <a:normAutofit fontScale="70000" lnSpcReduction="20000"/>
          </a:bodyPr>
          <a:lstStyle/>
          <a:p>
            <a:r>
              <a:rPr lang="en-GB" sz="3200" dirty="0"/>
              <a:t>type in your browser</a:t>
            </a:r>
          </a:p>
          <a:p>
            <a:endParaRPr lang="en-GB" sz="3200" dirty="0"/>
          </a:p>
          <a:p>
            <a:r>
              <a:rPr lang="en-GB" sz="3200" dirty="0">
                <a:hlinkClick r:id="rId3"/>
              </a:rPr>
              <a:t>bit.ly/ans-workshop</a:t>
            </a:r>
            <a:endParaRPr lang="en-GB" sz="3200" dirty="0"/>
          </a:p>
          <a:p>
            <a:r>
              <a:rPr lang="en-GB" sz="3200" dirty="0"/>
              <a:t>or </a:t>
            </a:r>
          </a:p>
          <a:p>
            <a:r>
              <a:rPr lang="en-GB" sz="3200" dirty="0">
                <a:hlinkClick r:id="rId4"/>
              </a:rPr>
              <a:t>https://github.com/DevOpsPlayground/Hands-on-with-Ansible-Oct-2019</a:t>
            </a:r>
            <a:endParaRPr lang="en-GB" sz="3200" dirty="0"/>
          </a:p>
        </p:txBody>
      </p:sp>
      <p:pic>
        <p:nvPicPr>
          <p:cNvPr id="6" name="Picture 5">
            <a:extLst>
              <a:ext uri="{FF2B5EF4-FFF2-40B4-BE49-F238E27FC236}">
                <a16:creationId xmlns:a16="http://schemas.microsoft.com/office/drawing/2014/main" id="{95BBB9EE-7630-294F-B5F3-59D07A16EF67}"/>
              </a:ext>
            </a:extLst>
          </p:cNvPr>
          <p:cNvPicPr>
            <a:picLocks noChangeAspect="1"/>
          </p:cNvPicPr>
          <p:nvPr/>
        </p:nvPicPr>
        <p:blipFill>
          <a:blip r:embed="rId5"/>
          <a:stretch>
            <a:fillRect/>
          </a:stretch>
        </p:blipFill>
        <p:spPr>
          <a:xfrm>
            <a:off x="2083053" y="167943"/>
            <a:ext cx="1546884" cy="2215291"/>
          </a:xfrm>
          <a:prstGeom prst="rect">
            <a:avLst/>
          </a:prstGeom>
        </p:spPr>
      </p:pic>
    </p:spTree>
    <p:extLst>
      <p:ext uri="{BB962C8B-B14F-4D97-AF65-F5344CB8AC3E}">
        <p14:creationId xmlns:p14="http://schemas.microsoft.com/office/powerpoint/2010/main" val="24566030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2B2ABD-F3FB-CC49-BA43-F7C575DD41BE}"/>
              </a:ext>
            </a:extLst>
          </p:cNvPr>
          <p:cNvSpPr>
            <a:spLocks noGrp="1"/>
          </p:cNvSpPr>
          <p:nvPr>
            <p:ph type="ctrTitle"/>
          </p:nvPr>
        </p:nvSpPr>
        <p:spPr>
          <a:xfrm>
            <a:off x="1524000" y="1041400"/>
            <a:ext cx="9144000" cy="2387600"/>
          </a:xfrm>
        </p:spPr>
        <p:txBody>
          <a:bodyPr>
            <a:normAutofit/>
          </a:bodyPr>
          <a:lstStyle/>
          <a:p>
            <a:r>
              <a:rPr lang="en-US" sz="7200"/>
              <a:t>     Thank you</a:t>
            </a:r>
          </a:p>
        </p:txBody>
      </p:sp>
      <p:sp>
        <p:nvSpPr>
          <p:cNvPr id="5" name="Subtitle 4">
            <a:extLst>
              <a:ext uri="{FF2B5EF4-FFF2-40B4-BE49-F238E27FC236}">
                <a16:creationId xmlns:a16="http://schemas.microsoft.com/office/drawing/2014/main" id="{8E02B9BF-0B33-1749-9A07-D42508A9A719}"/>
              </a:ext>
            </a:extLst>
          </p:cNvPr>
          <p:cNvSpPr>
            <a:spLocks noGrp="1"/>
          </p:cNvSpPr>
          <p:nvPr>
            <p:ph type="subTitle" idx="1"/>
          </p:nvPr>
        </p:nvSpPr>
        <p:spPr>
          <a:xfrm>
            <a:off x="1524000" y="3382759"/>
            <a:ext cx="9144000" cy="1655762"/>
          </a:xfrm>
        </p:spPr>
        <p:txBody>
          <a:bodyPr>
            <a:normAutofit/>
          </a:bodyPr>
          <a:lstStyle/>
          <a:p>
            <a:r>
              <a:rPr lang="en-US" sz="3100"/>
              <a:t>Any questions? Stay for a chat!</a:t>
            </a:r>
          </a:p>
        </p:txBody>
      </p:sp>
      <p:pic>
        <p:nvPicPr>
          <p:cNvPr id="6" name="Picture 5">
            <a:extLst>
              <a:ext uri="{FF2B5EF4-FFF2-40B4-BE49-F238E27FC236}">
                <a16:creationId xmlns:a16="http://schemas.microsoft.com/office/drawing/2014/main" id="{95BBB9EE-7630-294F-B5F3-59D07A16EF67}"/>
              </a:ext>
            </a:extLst>
          </p:cNvPr>
          <p:cNvPicPr>
            <a:picLocks noChangeAspect="1"/>
          </p:cNvPicPr>
          <p:nvPr/>
        </p:nvPicPr>
        <p:blipFill>
          <a:blip r:embed="rId3"/>
          <a:stretch>
            <a:fillRect/>
          </a:stretch>
        </p:blipFill>
        <p:spPr>
          <a:xfrm>
            <a:off x="3420534" y="1213709"/>
            <a:ext cx="1546884" cy="2215291"/>
          </a:xfrm>
          <a:prstGeom prst="rect">
            <a:avLst/>
          </a:prstGeom>
        </p:spPr>
      </p:pic>
    </p:spTree>
    <p:extLst>
      <p:ext uri="{BB962C8B-B14F-4D97-AF65-F5344CB8AC3E}">
        <p14:creationId xmlns:p14="http://schemas.microsoft.com/office/powerpoint/2010/main" val="387595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CA9F520B-CA86-5642-8AD0-E6DF7B3532F4}"/>
              </a:ext>
            </a:extLst>
          </p:cNvPr>
          <p:cNvSpPr>
            <a:spLocks noGrp="1"/>
          </p:cNvSpPr>
          <p:nvPr>
            <p:ph type="subTitle" idx="1"/>
          </p:nvPr>
        </p:nvSpPr>
        <p:spPr/>
        <p:txBody>
          <a:bodyPr/>
          <a:lstStyle/>
          <a:p>
            <a:r>
              <a:rPr lang="en-US" dirty="0"/>
              <a:t>Yuliya Nedyalkova</a:t>
            </a:r>
          </a:p>
        </p:txBody>
      </p:sp>
      <p:pic>
        <p:nvPicPr>
          <p:cNvPr id="3" name="Picture 2" descr="A group of people posing for the camera&#10;&#10;Description automatically generated">
            <a:extLst>
              <a:ext uri="{FF2B5EF4-FFF2-40B4-BE49-F238E27FC236}">
                <a16:creationId xmlns:a16="http://schemas.microsoft.com/office/drawing/2014/main" id="{C0585AFC-AFDA-B541-B04B-4DE1DA68CBA0}"/>
              </a:ext>
            </a:extLst>
          </p:cNvPr>
          <p:cNvPicPr>
            <a:picLocks noChangeAspect="1"/>
          </p:cNvPicPr>
          <p:nvPr/>
        </p:nvPicPr>
        <p:blipFill rotWithShape="1">
          <a:blip r:embed="rId3"/>
          <a:srcRect b="13020"/>
          <a:stretch/>
        </p:blipFill>
        <p:spPr>
          <a:xfrm>
            <a:off x="2735464" y="919017"/>
            <a:ext cx="6721071" cy="4384503"/>
          </a:xfrm>
          <a:prstGeom prst="rect">
            <a:avLst/>
          </a:prstGeom>
          <a:ln>
            <a:solidFill>
              <a:schemeClr val="accent1"/>
            </a:solidFill>
          </a:ln>
          <a:effectLst>
            <a:softEdge rad="393700"/>
          </a:effectLst>
        </p:spPr>
      </p:pic>
      <p:sp>
        <p:nvSpPr>
          <p:cNvPr id="4" name="Title 3">
            <a:extLst>
              <a:ext uri="{FF2B5EF4-FFF2-40B4-BE49-F238E27FC236}">
                <a16:creationId xmlns:a16="http://schemas.microsoft.com/office/drawing/2014/main" id="{2F56C81E-018E-1A49-AF05-D822908824FD}"/>
              </a:ext>
            </a:extLst>
          </p:cNvPr>
          <p:cNvSpPr>
            <a:spLocks noGrp="1"/>
          </p:cNvSpPr>
          <p:nvPr>
            <p:ph type="ctrTitle"/>
          </p:nvPr>
        </p:nvSpPr>
        <p:spPr>
          <a:xfrm>
            <a:off x="1524000" y="335713"/>
            <a:ext cx="9144000" cy="1166609"/>
          </a:xfrm>
          <a:solidFill>
            <a:srgbClr val="D7EFF6"/>
          </a:solidFill>
        </p:spPr>
        <p:txBody>
          <a:bodyPr/>
          <a:lstStyle/>
          <a:p>
            <a:r>
              <a:rPr lang="en-US" dirty="0"/>
              <a:t>Welcome to the Playground</a:t>
            </a:r>
          </a:p>
        </p:txBody>
      </p:sp>
    </p:spTree>
    <p:extLst>
      <p:ext uri="{BB962C8B-B14F-4D97-AF65-F5344CB8AC3E}">
        <p14:creationId xmlns:p14="http://schemas.microsoft.com/office/powerpoint/2010/main" val="3993838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79DBE9E-C3EA-9248-8E60-9A252EE6484A}"/>
              </a:ext>
            </a:extLst>
          </p:cNvPr>
          <p:cNvSpPr>
            <a:spLocks noGrp="1"/>
          </p:cNvSpPr>
          <p:nvPr>
            <p:ph idx="1"/>
          </p:nvPr>
        </p:nvSpPr>
        <p:spPr/>
        <p:txBody>
          <a:bodyPr anchor="ctr" anchorCtr="0">
            <a:normAutofit/>
          </a:bodyPr>
          <a:lstStyle/>
          <a:p>
            <a:pPr marL="0" lvl="1" algn="l">
              <a:tabLst>
                <a:tab pos="2084388" algn="l"/>
              </a:tabLst>
            </a:pPr>
            <a:r>
              <a:rPr lang="en-GB" dirty="0">
                <a:solidFill>
                  <a:schemeClr val="tx2"/>
                </a:solidFill>
              </a:rPr>
              <a:t>	</a:t>
            </a:r>
            <a:endParaRPr lang="en-US" dirty="0"/>
          </a:p>
        </p:txBody>
      </p:sp>
      <p:pic>
        <p:nvPicPr>
          <p:cNvPr id="4" name="Picture 3">
            <a:extLst>
              <a:ext uri="{FF2B5EF4-FFF2-40B4-BE49-F238E27FC236}">
                <a16:creationId xmlns:a16="http://schemas.microsoft.com/office/drawing/2014/main" id="{AF7D8244-0537-DA4A-A71A-2DCE36E1BF08}"/>
              </a:ext>
            </a:extLst>
          </p:cNvPr>
          <p:cNvPicPr>
            <a:picLocks noChangeAspect="1"/>
          </p:cNvPicPr>
          <p:nvPr/>
        </p:nvPicPr>
        <p:blipFill>
          <a:blip r:embed="rId3"/>
          <a:stretch>
            <a:fillRect/>
          </a:stretch>
        </p:blipFill>
        <p:spPr>
          <a:xfrm>
            <a:off x="10011188" y="1894783"/>
            <a:ext cx="1961322" cy="2369931"/>
          </a:xfrm>
          <a:prstGeom prst="rect">
            <a:avLst/>
          </a:prstGeom>
        </p:spPr>
      </p:pic>
      <p:pic>
        <p:nvPicPr>
          <p:cNvPr id="2" name="Picture 1">
            <a:extLst>
              <a:ext uri="{FF2B5EF4-FFF2-40B4-BE49-F238E27FC236}">
                <a16:creationId xmlns:a16="http://schemas.microsoft.com/office/drawing/2014/main" id="{A8788F76-4E22-DA4D-BA68-9DFD33EDF07C}"/>
              </a:ext>
            </a:extLst>
          </p:cNvPr>
          <p:cNvPicPr>
            <a:picLocks noChangeAspect="1"/>
          </p:cNvPicPr>
          <p:nvPr/>
        </p:nvPicPr>
        <p:blipFill>
          <a:blip r:embed="rId4"/>
          <a:stretch>
            <a:fillRect/>
          </a:stretch>
        </p:blipFill>
        <p:spPr>
          <a:xfrm>
            <a:off x="3622674" y="1171691"/>
            <a:ext cx="4946650" cy="3247908"/>
          </a:xfrm>
          <a:prstGeom prst="rect">
            <a:avLst/>
          </a:prstGeom>
        </p:spPr>
      </p:pic>
    </p:spTree>
    <p:extLst>
      <p:ext uri="{BB962C8B-B14F-4D97-AF65-F5344CB8AC3E}">
        <p14:creationId xmlns:p14="http://schemas.microsoft.com/office/powerpoint/2010/main" val="2046381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79DBE9E-C3EA-9248-8E60-9A252EE6484A}"/>
              </a:ext>
            </a:extLst>
          </p:cNvPr>
          <p:cNvSpPr>
            <a:spLocks noGrp="1"/>
          </p:cNvSpPr>
          <p:nvPr>
            <p:ph idx="1"/>
          </p:nvPr>
        </p:nvSpPr>
        <p:spPr>
          <a:xfrm>
            <a:off x="1523999" y="1676400"/>
            <a:ext cx="9144000" cy="2743199"/>
          </a:xfrm>
        </p:spPr>
        <p:txBody>
          <a:bodyPr>
            <a:normAutofit/>
          </a:bodyPr>
          <a:lstStyle/>
          <a:p>
            <a:pPr marL="0" lvl="1" algn="l">
              <a:tabLst>
                <a:tab pos="2084388" algn="l"/>
              </a:tabLst>
            </a:pPr>
            <a:r>
              <a:rPr lang="en-GB" dirty="0"/>
              <a:t>	</a:t>
            </a:r>
            <a:r>
              <a:rPr lang="en-GB" dirty="0">
                <a:solidFill>
                  <a:schemeClr val="tx2"/>
                </a:solidFill>
              </a:rPr>
              <a:t>What is Ansible?</a:t>
            </a:r>
          </a:p>
          <a:p>
            <a:pPr marL="0" lvl="1" algn="l">
              <a:tabLst>
                <a:tab pos="2084388" algn="l"/>
              </a:tabLst>
            </a:pPr>
            <a:r>
              <a:rPr lang="en-GB" dirty="0"/>
              <a:t>	What is Ansible used for?</a:t>
            </a:r>
          </a:p>
          <a:p>
            <a:pPr marL="0" lvl="1" algn="l">
              <a:tabLst>
                <a:tab pos="2084388" algn="l"/>
              </a:tabLst>
            </a:pPr>
            <a:r>
              <a:rPr lang="en-GB" dirty="0"/>
              <a:t>	Why use it?</a:t>
            </a:r>
          </a:p>
          <a:p>
            <a:pPr marL="0" lvl="1" algn="l">
              <a:tabLst>
                <a:tab pos="2084388" algn="l"/>
              </a:tabLst>
            </a:pPr>
            <a:r>
              <a:rPr lang="en-GB" dirty="0"/>
              <a:t>	How we use it?</a:t>
            </a:r>
          </a:p>
          <a:p>
            <a:pPr marL="0" lvl="1" algn="l">
              <a:tabLst>
                <a:tab pos="2084388" algn="l"/>
              </a:tabLst>
            </a:pPr>
            <a:r>
              <a:rPr lang="en-GB" dirty="0"/>
              <a:t>	Hands-on workshop on Ansible</a:t>
            </a:r>
          </a:p>
        </p:txBody>
      </p:sp>
      <p:pic>
        <p:nvPicPr>
          <p:cNvPr id="4" name="Picture 3">
            <a:extLst>
              <a:ext uri="{FF2B5EF4-FFF2-40B4-BE49-F238E27FC236}">
                <a16:creationId xmlns:a16="http://schemas.microsoft.com/office/drawing/2014/main" id="{AF7D8244-0537-DA4A-A71A-2DCE36E1BF08}"/>
              </a:ext>
            </a:extLst>
          </p:cNvPr>
          <p:cNvPicPr>
            <a:picLocks noChangeAspect="1"/>
          </p:cNvPicPr>
          <p:nvPr/>
        </p:nvPicPr>
        <p:blipFill>
          <a:blip r:embed="rId3"/>
          <a:stretch>
            <a:fillRect/>
          </a:stretch>
        </p:blipFill>
        <p:spPr>
          <a:xfrm>
            <a:off x="9687338" y="1894783"/>
            <a:ext cx="1961322" cy="2369931"/>
          </a:xfrm>
          <a:prstGeom prst="rect">
            <a:avLst/>
          </a:prstGeom>
        </p:spPr>
      </p:pic>
    </p:spTree>
    <p:extLst>
      <p:ext uri="{BB962C8B-B14F-4D97-AF65-F5344CB8AC3E}">
        <p14:creationId xmlns:p14="http://schemas.microsoft.com/office/powerpoint/2010/main" val="3754352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EDCC3-B6AC-774A-B3A6-87F25DBC39BC}"/>
              </a:ext>
            </a:extLst>
          </p:cNvPr>
          <p:cNvSpPr>
            <a:spLocks noGrp="1"/>
          </p:cNvSpPr>
          <p:nvPr>
            <p:ph type="ctrTitle"/>
          </p:nvPr>
        </p:nvSpPr>
        <p:spPr/>
        <p:txBody>
          <a:bodyPr/>
          <a:lstStyle/>
          <a:p>
            <a:r>
              <a:rPr lang="en-US" dirty="0"/>
              <a:t>What is Ansible?</a:t>
            </a:r>
          </a:p>
        </p:txBody>
      </p:sp>
      <p:sp>
        <p:nvSpPr>
          <p:cNvPr id="5" name="Subtitle 4">
            <a:extLst>
              <a:ext uri="{FF2B5EF4-FFF2-40B4-BE49-F238E27FC236}">
                <a16:creationId xmlns:a16="http://schemas.microsoft.com/office/drawing/2014/main" id="{CC98E4AE-FE4D-4441-BAD7-281A38C7A8B3}"/>
              </a:ext>
            </a:extLst>
          </p:cNvPr>
          <p:cNvSpPr>
            <a:spLocks noGrp="1"/>
          </p:cNvSpPr>
          <p:nvPr>
            <p:ph type="subTitle" idx="1"/>
          </p:nvPr>
        </p:nvSpPr>
        <p:spPr/>
        <p:txBody>
          <a:bodyPr/>
          <a:lstStyle/>
          <a:p>
            <a:endParaRPr lang="en-US" dirty="0"/>
          </a:p>
        </p:txBody>
      </p:sp>
      <p:sp>
        <p:nvSpPr>
          <p:cNvPr id="2" name="TextBox 1">
            <a:extLst>
              <a:ext uri="{FF2B5EF4-FFF2-40B4-BE49-F238E27FC236}">
                <a16:creationId xmlns:a16="http://schemas.microsoft.com/office/drawing/2014/main" id="{C98D55F8-D85D-7646-9C9D-C6F45A183BFB}"/>
              </a:ext>
            </a:extLst>
          </p:cNvPr>
          <p:cNvSpPr txBox="1"/>
          <p:nvPr/>
        </p:nvSpPr>
        <p:spPr>
          <a:xfrm>
            <a:off x="3438939" y="954157"/>
            <a:ext cx="184731" cy="400110"/>
          </a:xfrm>
          <a:prstGeom prst="rect">
            <a:avLst/>
          </a:prstGeom>
          <a:noFill/>
        </p:spPr>
        <p:txBody>
          <a:bodyPr wrap="none" rtlCol="0">
            <a:spAutoFit/>
          </a:bodyPr>
          <a:lstStyle/>
          <a:p>
            <a:pPr algn="l"/>
            <a:endParaRPr lang="en-US" sz="2000" dirty="0">
              <a:latin typeface="Barlow Semi Condensed Light" pitchFamily="2" charset="77"/>
            </a:endParaRPr>
          </a:p>
        </p:txBody>
      </p:sp>
      <p:grpSp>
        <p:nvGrpSpPr>
          <p:cNvPr id="3" name="Group 2">
            <a:extLst>
              <a:ext uri="{FF2B5EF4-FFF2-40B4-BE49-F238E27FC236}">
                <a16:creationId xmlns:a16="http://schemas.microsoft.com/office/drawing/2014/main" id="{2AC456FE-D80A-684A-8903-29D8E3199DE2}"/>
              </a:ext>
            </a:extLst>
          </p:cNvPr>
          <p:cNvGrpSpPr/>
          <p:nvPr/>
        </p:nvGrpSpPr>
        <p:grpSpPr>
          <a:xfrm>
            <a:off x="199348" y="5909"/>
            <a:ext cx="1956507" cy="2783111"/>
            <a:chOff x="199348" y="5909"/>
            <a:chExt cx="1956507" cy="2783111"/>
          </a:xfrm>
        </p:grpSpPr>
        <p:pic>
          <p:nvPicPr>
            <p:cNvPr id="10" name="Picture 9">
              <a:extLst>
                <a:ext uri="{FF2B5EF4-FFF2-40B4-BE49-F238E27FC236}">
                  <a16:creationId xmlns:a16="http://schemas.microsoft.com/office/drawing/2014/main" id="{F819373E-ACC3-7B49-8C1C-1268A3E51ACA}"/>
                </a:ext>
              </a:extLst>
            </p:cNvPr>
            <p:cNvPicPr>
              <a:picLocks noChangeAspect="1"/>
            </p:cNvPicPr>
            <p:nvPr/>
          </p:nvPicPr>
          <p:blipFill>
            <a:blip r:embed="rId3"/>
            <a:stretch>
              <a:fillRect/>
            </a:stretch>
          </p:blipFill>
          <p:spPr>
            <a:xfrm>
              <a:off x="199348" y="832513"/>
              <a:ext cx="1956507" cy="1956507"/>
            </a:xfrm>
            <a:prstGeom prst="rect">
              <a:avLst/>
            </a:prstGeom>
          </p:spPr>
        </p:pic>
        <p:pic>
          <p:nvPicPr>
            <p:cNvPr id="12" name="Picture 11" descr="A picture containing sitting, black&#10;&#10;Description automatically generated">
              <a:extLst>
                <a:ext uri="{FF2B5EF4-FFF2-40B4-BE49-F238E27FC236}">
                  <a16:creationId xmlns:a16="http://schemas.microsoft.com/office/drawing/2014/main" id="{6ACC31D5-974A-304A-90CD-C15EB65D36FB}"/>
                </a:ext>
              </a:extLst>
            </p:cNvPr>
            <p:cNvPicPr>
              <a:picLocks noChangeAspect="1"/>
            </p:cNvPicPr>
            <p:nvPr/>
          </p:nvPicPr>
          <p:blipFill>
            <a:blip r:embed="rId4"/>
            <a:stretch>
              <a:fillRect/>
            </a:stretch>
          </p:blipFill>
          <p:spPr>
            <a:xfrm>
              <a:off x="207481" y="5909"/>
              <a:ext cx="1947235" cy="826604"/>
            </a:xfrm>
            <a:prstGeom prst="rect">
              <a:avLst/>
            </a:prstGeom>
          </p:spPr>
        </p:pic>
      </p:grpSp>
    </p:spTree>
    <p:extLst>
      <p:ext uri="{BB962C8B-B14F-4D97-AF65-F5344CB8AC3E}">
        <p14:creationId xmlns:p14="http://schemas.microsoft.com/office/powerpoint/2010/main" val="382650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8B2F340-7FC4-E447-803F-1D728D0D37C7}"/>
              </a:ext>
            </a:extLst>
          </p:cNvPr>
          <p:cNvGrpSpPr/>
          <p:nvPr/>
        </p:nvGrpSpPr>
        <p:grpSpPr>
          <a:xfrm>
            <a:off x="4743899" y="554566"/>
            <a:ext cx="6667797" cy="3124200"/>
            <a:chOff x="4743450" y="1392766"/>
            <a:chExt cx="6667797" cy="3124200"/>
          </a:xfrm>
        </p:grpSpPr>
        <p:pic>
          <p:nvPicPr>
            <p:cNvPr id="5" name="Picture 4">
              <a:extLst>
                <a:ext uri="{FF2B5EF4-FFF2-40B4-BE49-F238E27FC236}">
                  <a16:creationId xmlns:a16="http://schemas.microsoft.com/office/drawing/2014/main" id="{3DFA1A76-1943-CB4B-9DBA-C4ADEFB706BD}"/>
                </a:ext>
              </a:extLst>
            </p:cNvPr>
            <p:cNvPicPr>
              <a:picLocks noChangeAspect="1"/>
            </p:cNvPicPr>
            <p:nvPr/>
          </p:nvPicPr>
          <p:blipFill>
            <a:blip r:embed="rId3"/>
            <a:stretch>
              <a:fillRect/>
            </a:stretch>
          </p:blipFill>
          <p:spPr>
            <a:xfrm>
              <a:off x="4743450" y="1392766"/>
              <a:ext cx="1905000" cy="952500"/>
            </a:xfrm>
            <a:prstGeom prst="rect">
              <a:avLst/>
            </a:prstGeom>
          </p:spPr>
        </p:pic>
        <p:pic>
          <p:nvPicPr>
            <p:cNvPr id="11" name="Picture 10">
              <a:extLst>
                <a:ext uri="{FF2B5EF4-FFF2-40B4-BE49-F238E27FC236}">
                  <a16:creationId xmlns:a16="http://schemas.microsoft.com/office/drawing/2014/main" id="{DE454656-5A70-504F-815D-C7A3E180E8A1}"/>
                </a:ext>
              </a:extLst>
            </p:cNvPr>
            <p:cNvPicPr>
              <a:picLocks noChangeAspect="1"/>
            </p:cNvPicPr>
            <p:nvPr/>
          </p:nvPicPr>
          <p:blipFill>
            <a:blip r:embed="rId4"/>
            <a:stretch>
              <a:fillRect/>
            </a:stretch>
          </p:blipFill>
          <p:spPr>
            <a:xfrm>
              <a:off x="7125298" y="1432982"/>
              <a:ext cx="1905000" cy="952500"/>
            </a:xfrm>
            <a:prstGeom prst="rect">
              <a:avLst/>
            </a:prstGeom>
          </p:spPr>
        </p:pic>
        <p:pic>
          <p:nvPicPr>
            <p:cNvPr id="12" name="Picture 11">
              <a:extLst>
                <a:ext uri="{FF2B5EF4-FFF2-40B4-BE49-F238E27FC236}">
                  <a16:creationId xmlns:a16="http://schemas.microsoft.com/office/drawing/2014/main" id="{70579F20-3CFD-F34D-95B5-5912A2C6262A}"/>
                </a:ext>
              </a:extLst>
            </p:cNvPr>
            <p:cNvPicPr>
              <a:picLocks noChangeAspect="1"/>
            </p:cNvPicPr>
            <p:nvPr/>
          </p:nvPicPr>
          <p:blipFill>
            <a:blip r:embed="rId5"/>
            <a:stretch>
              <a:fillRect/>
            </a:stretch>
          </p:blipFill>
          <p:spPr>
            <a:xfrm>
              <a:off x="9505649" y="1411272"/>
              <a:ext cx="1905000" cy="952500"/>
            </a:xfrm>
            <a:prstGeom prst="rect">
              <a:avLst/>
            </a:prstGeom>
          </p:spPr>
        </p:pic>
        <p:pic>
          <p:nvPicPr>
            <p:cNvPr id="13" name="Picture 12">
              <a:extLst>
                <a:ext uri="{FF2B5EF4-FFF2-40B4-BE49-F238E27FC236}">
                  <a16:creationId xmlns:a16="http://schemas.microsoft.com/office/drawing/2014/main" id="{C7B2CE5D-EC3B-E943-8EBE-5967357DA50A}"/>
                </a:ext>
              </a:extLst>
            </p:cNvPr>
            <p:cNvPicPr>
              <a:picLocks noChangeAspect="1"/>
            </p:cNvPicPr>
            <p:nvPr/>
          </p:nvPicPr>
          <p:blipFill>
            <a:blip r:embed="rId6"/>
            <a:stretch>
              <a:fillRect/>
            </a:stretch>
          </p:blipFill>
          <p:spPr>
            <a:xfrm>
              <a:off x="4743450" y="3453923"/>
              <a:ext cx="1905000" cy="952500"/>
            </a:xfrm>
            <a:prstGeom prst="rect">
              <a:avLst/>
            </a:prstGeom>
          </p:spPr>
        </p:pic>
        <p:pic>
          <p:nvPicPr>
            <p:cNvPr id="14" name="Picture 13">
              <a:extLst>
                <a:ext uri="{FF2B5EF4-FFF2-40B4-BE49-F238E27FC236}">
                  <a16:creationId xmlns:a16="http://schemas.microsoft.com/office/drawing/2014/main" id="{C6E9DA1D-F925-4440-93D1-B8453E232C85}"/>
                </a:ext>
              </a:extLst>
            </p:cNvPr>
            <p:cNvPicPr>
              <a:picLocks noChangeAspect="1"/>
            </p:cNvPicPr>
            <p:nvPr/>
          </p:nvPicPr>
          <p:blipFill>
            <a:blip r:embed="rId7"/>
            <a:stretch>
              <a:fillRect/>
            </a:stretch>
          </p:blipFill>
          <p:spPr>
            <a:xfrm>
              <a:off x="9506247" y="3564466"/>
              <a:ext cx="1905000" cy="952500"/>
            </a:xfrm>
            <a:prstGeom prst="rect">
              <a:avLst/>
            </a:prstGeom>
          </p:spPr>
        </p:pic>
        <p:pic>
          <p:nvPicPr>
            <p:cNvPr id="15" name="Picture 14">
              <a:extLst>
                <a:ext uri="{FF2B5EF4-FFF2-40B4-BE49-F238E27FC236}">
                  <a16:creationId xmlns:a16="http://schemas.microsoft.com/office/drawing/2014/main" id="{0333DA2F-8284-1347-9D45-280A6DD415A5}"/>
                </a:ext>
              </a:extLst>
            </p:cNvPr>
            <p:cNvPicPr>
              <a:picLocks noChangeAspect="1"/>
            </p:cNvPicPr>
            <p:nvPr/>
          </p:nvPicPr>
          <p:blipFill>
            <a:blip r:embed="rId8"/>
            <a:stretch>
              <a:fillRect/>
            </a:stretch>
          </p:blipFill>
          <p:spPr>
            <a:xfrm>
              <a:off x="7162201" y="3520019"/>
              <a:ext cx="1905000" cy="952500"/>
            </a:xfrm>
            <a:prstGeom prst="rect">
              <a:avLst/>
            </a:prstGeom>
          </p:spPr>
        </p:pic>
      </p:grpSp>
      <p:graphicFrame>
        <p:nvGraphicFramePr>
          <p:cNvPr id="8" name="Table 7">
            <a:extLst>
              <a:ext uri="{FF2B5EF4-FFF2-40B4-BE49-F238E27FC236}">
                <a16:creationId xmlns:a16="http://schemas.microsoft.com/office/drawing/2014/main" id="{9EA4C12F-FAB3-F344-A6CB-18A22D5C1111}"/>
              </a:ext>
            </a:extLst>
          </p:cNvPr>
          <p:cNvGraphicFramePr>
            <a:graphicFrameLocks noGrp="1"/>
          </p:cNvGraphicFramePr>
          <p:nvPr>
            <p:extLst>
              <p:ext uri="{D42A27DB-BD31-4B8C-83A1-F6EECF244321}">
                <p14:modId xmlns:p14="http://schemas.microsoft.com/office/powerpoint/2010/main" val="3908757838"/>
              </p:ext>
            </p:extLst>
          </p:nvPr>
        </p:nvGraphicFramePr>
        <p:xfrm>
          <a:off x="4428666" y="374035"/>
          <a:ext cx="7085400" cy="4283397"/>
        </p:xfrm>
        <a:graphic>
          <a:graphicData uri="http://schemas.openxmlformats.org/drawingml/2006/table">
            <a:tbl>
              <a:tblPr firstRow="1" bandRow="1"/>
              <a:tblGrid>
                <a:gridCol w="2361800">
                  <a:extLst>
                    <a:ext uri="{9D8B030D-6E8A-4147-A177-3AD203B41FA5}">
                      <a16:colId xmlns:a16="http://schemas.microsoft.com/office/drawing/2014/main" val="2174284086"/>
                    </a:ext>
                  </a:extLst>
                </a:gridCol>
                <a:gridCol w="2361800">
                  <a:extLst>
                    <a:ext uri="{9D8B030D-6E8A-4147-A177-3AD203B41FA5}">
                      <a16:colId xmlns:a16="http://schemas.microsoft.com/office/drawing/2014/main" val="679529106"/>
                    </a:ext>
                  </a:extLst>
                </a:gridCol>
                <a:gridCol w="2361800">
                  <a:extLst>
                    <a:ext uri="{9D8B030D-6E8A-4147-A177-3AD203B41FA5}">
                      <a16:colId xmlns:a16="http://schemas.microsoft.com/office/drawing/2014/main" val="3139368389"/>
                    </a:ext>
                  </a:extLst>
                </a:gridCol>
              </a:tblGrid>
              <a:tr h="1125117">
                <a:tc>
                  <a:txBody>
                    <a:bodyPr/>
                    <a:lstStyle/>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689422199"/>
                  </a:ext>
                </a:extLst>
              </a:tr>
              <a:tr h="1281749">
                <a:tc>
                  <a:txBody>
                    <a:bodyPr/>
                    <a:lstStyle/>
                    <a:p>
                      <a:pPr algn="ctr"/>
                      <a:r>
                        <a:rPr lang="en-US" dirty="0"/>
                        <a:t>Provisioning</a:t>
                      </a:r>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Configuration management</a:t>
                      </a:r>
                    </a:p>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Application deployment</a:t>
                      </a:r>
                    </a:p>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377577711"/>
                  </a:ext>
                </a:extLst>
              </a:tr>
              <a:tr h="914400">
                <a:tc>
                  <a:txBody>
                    <a:bodyPr/>
                    <a:lstStyle/>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a:endParaRPr lang="en-US"/>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49971120"/>
                  </a:ext>
                </a:extLst>
              </a:tr>
              <a:tr h="9621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Continuous Delivery</a:t>
                      </a:r>
                    </a:p>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Orchestrations</a:t>
                      </a:r>
                    </a:p>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Security compliance</a:t>
                      </a:r>
                    </a:p>
                    <a:p>
                      <a:pPr algn="ctr"/>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45240227"/>
                  </a:ext>
                </a:extLst>
              </a:tr>
            </a:tbl>
          </a:graphicData>
        </a:graphic>
      </p:graphicFrame>
      <p:sp>
        <p:nvSpPr>
          <p:cNvPr id="9" name="Title 8">
            <a:extLst>
              <a:ext uri="{FF2B5EF4-FFF2-40B4-BE49-F238E27FC236}">
                <a16:creationId xmlns:a16="http://schemas.microsoft.com/office/drawing/2014/main" id="{86482CD7-2BBF-7A40-8B6A-2B4A7DC13918}"/>
              </a:ext>
            </a:extLst>
          </p:cNvPr>
          <p:cNvSpPr>
            <a:spLocks noGrp="1"/>
          </p:cNvSpPr>
          <p:nvPr>
            <p:ph type="title"/>
          </p:nvPr>
        </p:nvSpPr>
        <p:spPr/>
        <p:txBody>
          <a:bodyPr>
            <a:normAutofit/>
          </a:bodyPr>
          <a:lstStyle/>
          <a:p>
            <a:r>
              <a:rPr lang="en-US" sz="3600" dirty="0"/>
              <a:t>Ansible does…</a:t>
            </a:r>
          </a:p>
        </p:txBody>
      </p:sp>
      <p:sp>
        <p:nvSpPr>
          <p:cNvPr id="27" name="TextBox 26">
            <a:extLst>
              <a:ext uri="{FF2B5EF4-FFF2-40B4-BE49-F238E27FC236}">
                <a16:creationId xmlns:a16="http://schemas.microsoft.com/office/drawing/2014/main" id="{6015856B-A766-4948-B5E4-9F22FAB5A077}"/>
              </a:ext>
            </a:extLst>
          </p:cNvPr>
          <p:cNvSpPr txBox="1"/>
          <p:nvPr/>
        </p:nvSpPr>
        <p:spPr>
          <a:xfrm>
            <a:off x="8918713" y="6705600"/>
            <a:ext cx="184731" cy="400110"/>
          </a:xfrm>
          <a:prstGeom prst="rect">
            <a:avLst/>
          </a:prstGeom>
          <a:noFill/>
        </p:spPr>
        <p:txBody>
          <a:bodyPr wrap="none" rtlCol="0">
            <a:spAutoFit/>
          </a:bodyPr>
          <a:lstStyle/>
          <a:p>
            <a:pPr algn="l"/>
            <a:endParaRPr lang="en-US" sz="2000" dirty="0" err="1">
              <a:latin typeface="Barlow Semi Condensed Light" pitchFamily="2" charset="77"/>
            </a:endParaRPr>
          </a:p>
        </p:txBody>
      </p:sp>
    </p:spTree>
    <p:extLst>
      <p:ext uri="{BB962C8B-B14F-4D97-AF65-F5344CB8AC3E}">
        <p14:creationId xmlns:p14="http://schemas.microsoft.com/office/powerpoint/2010/main" val="4279895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EDCC3-B6AC-774A-B3A6-87F25DBC39BC}"/>
              </a:ext>
            </a:extLst>
          </p:cNvPr>
          <p:cNvSpPr>
            <a:spLocks noGrp="1"/>
          </p:cNvSpPr>
          <p:nvPr>
            <p:ph type="ctrTitle"/>
          </p:nvPr>
        </p:nvSpPr>
        <p:spPr/>
        <p:txBody>
          <a:bodyPr>
            <a:normAutofit/>
          </a:bodyPr>
          <a:lstStyle/>
          <a:p>
            <a:r>
              <a:rPr lang="en-GB" dirty="0"/>
              <a:t>Why use Ansible?</a:t>
            </a:r>
            <a:endParaRPr lang="en-US" dirty="0"/>
          </a:p>
        </p:txBody>
      </p:sp>
      <p:sp>
        <p:nvSpPr>
          <p:cNvPr id="5" name="Subtitle 4">
            <a:extLst>
              <a:ext uri="{FF2B5EF4-FFF2-40B4-BE49-F238E27FC236}">
                <a16:creationId xmlns:a16="http://schemas.microsoft.com/office/drawing/2014/main" id="{CC98E4AE-FE4D-4441-BAD7-281A38C7A8B3}"/>
              </a:ext>
            </a:extLst>
          </p:cNvPr>
          <p:cNvSpPr>
            <a:spLocks noGrp="1"/>
          </p:cNvSpPr>
          <p:nvPr>
            <p:ph type="subTitle" idx="1"/>
          </p:nvPr>
        </p:nvSpPr>
        <p:spPr>
          <a:xfrm>
            <a:off x="4233332" y="3053761"/>
            <a:ext cx="7382935" cy="1655762"/>
          </a:xfrm>
        </p:spPr>
        <p:txBody>
          <a:bodyPr/>
          <a:lstStyle/>
          <a:p>
            <a:endParaRPr lang="en-US" dirty="0"/>
          </a:p>
        </p:txBody>
      </p:sp>
      <p:sp>
        <p:nvSpPr>
          <p:cNvPr id="2" name="TextBox 1">
            <a:extLst>
              <a:ext uri="{FF2B5EF4-FFF2-40B4-BE49-F238E27FC236}">
                <a16:creationId xmlns:a16="http://schemas.microsoft.com/office/drawing/2014/main" id="{C98D55F8-D85D-7646-9C9D-C6F45A183BFB}"/>
              </a:ext>
            </a:extLst>
          </p:cNvPr>
          <p:cNvSpPr txBox="1"/>
          <p:nvPr/>
        </p:nvSpPr>
        <p:spPr>
          <a:xfrm>
            <a:off x="3438939" y="954157"/>
            <a:ext cx="184731" cy="400110"/>
          </a:xfrm>
          <a:prstGeom prst="rect">
            <a:avLst/>
          </a:prstGeom>
          <a:noFill/>
        </p:spPr>
        <p:txBody>
          <a:bodyPr wrap="none" rtlCol="0">
            <a:spAutoFit/>
          </a:bodyPr>
          <a:lstStyle/>
          <a:p>
            <a:pPr algn="l"/>
            <a:endParaRPr lang="en-US" sz="2000" dirty="0">
              <a:latin typeface="Barlow Semi Condensed Light" pitchFamily="2" charset="77"/>
            </a:endParaRPr>
          </a:p>
        </p:txBody>
      </p:sp>
      <p:grpSp>
        <p:nvGrpSpPr>
          <p:cNvPr id="6" name="Group 5">
            <a:extLst>
              <a:ext uri="{FF2B5EF4-FFF2-40B4-BE49-F238E27FC236}">
                <a16:creationId xmlns:a16="http://schemas.microsoft.com/office/drawing/2014/main" id="{F50F439B-F28D-8D4B-AE24-8007AF54E805}"/>
              </a:ext>
            </a:extLst>
          </p:cNvPr>
          <p:cNvGrpSpPr/>
          <p:nvPr/>
        </p:nvGrpSpPr>
        <p:grpSpPr>
          <a:xfrm>
            <a:off x="199348" y="5909"/>
            <a:ext cx="1956507" cy="2783111"/>
            <a:chOff x="199348" y="5909"/>
            <a:chExt cx="1956507" cy="2783111"/>
          </a:xfrm>
        </p:grpSpPr>
        <p:pic>
          <p:nvPicPr>
            <p:cNvPr id="7" name="Picture 6">
              <a:extLst>
                <a:ext uri="{FF2B5EF4-FFF2-40B4-BE49-F238E27FC236}">
                  <a16:creationId xmlns:a16="http://schemas.microsoft.com/office/drawing/2014/main" id="{0727CFD9-A806-5C43-86FD-C76B6394F99E}"/>
                </a:ext>
              </a:extLst>
            </p:cNvPr>
            <p:cNvPicPr>
              <a:picLocks noChangeAspect="1"/>
            </p:cNvPicPr>
            <p:nvPr/>
          </p:nvPicPr>
          <p:blipFill>
            <a:blip r:embed="rId3"/>
            <a:stretch>
              <a:fillRect/>
            </a:stretch>
          </p:blipFill>
          <p:spPr>
            <a:xfrm>
              <a:off x="199348" y="832513"/>
              <a:ext cx="1956507" cy="1956507"/>
            </a:xfrm>
            <a:prstGeom prst="rect">
              <a:avLst/>
            </a:prstGeom>
          </p:spPr>
        </p:pic>
        <p:pic>
          <p:nvPicPr>
            <p:cNvPr id="8" name="Picture 7" descr="A picture containing sitting, black&#10;&#10;Description automatically generated">
              <a:extLst>
                <a:ext uri="{FF2B5EF4-FFF2-40B4-BE49-F238E27FC236}">
                  <a16:creationId xmlns:a16="http://schemas.microsoft.com/office/drawing/2014/main" id="{A4394AD1-683E-164C-9FA9-64722E254352}"/>
                </a:ext>
              </a:extLst>
            </p:cNvPr>
            <p:cNvPicPr>
              <a:picLocks noChangeAspect="1"/>
            </p:cNvPicPr>
            <p:nvPr/>
          </p:nvPicPr>
          <p:blipFill>
            <a:blip r:embed="rId4"/>
            <a:stretch>
              <a:fillRect/>
            </a:stretch>
          </p:blipFill>
          <p:spPr>
            <a:xfrm>
              <a:off x="207481" y="5909"/>
              <a:ext cx="1947235" cy="826604"/>
            </a:xfrm>
            <a:prstGeom prst="rect">
              <a:avLst/>
            </a:prstGeom>
          </p:spPr>
        </p:pic>
      </p:grpSp>
    </p:spTree>
    <p:extLst>
      <p:ext uri="{BB962C8B-B14F-4D97-AF65-F5344CB8AC3E}">
        <p14:creationId xmlns:p14="http://schemas.microsoft.com/office/powerpoint/2010/main" val="141600059"/>
      </p:ext>
    </p:extLst>
  </p:cSld>
  <p:clrMapOvr>
    <a:masterClrMapping/>
  </p:clrMapOvr>
</p:sld>
</file>

<file path=ppt/theme/theme1.xml><?xml version="1.0" encoding="utf-8"?>
<a:theme xmlns:a="http://schemas.openxmlformats.org/drawingml/2006/main" name="Office Theme">
  <a:themeElements>
    <a:clrScheme name="DevOps Playground 1">
      <a:dk1>
        <a:srgbClr val="4B4B4B"/>
      </a:dk1>
      <a:lt1>
        <a:srgbClr val="FFFFFF"/>
      </a:lt1>
      <a:dk2>
        <a:srgbClr val="00245F"/>
      </a:dk2>
      <a:lt2>
        <a:srgbClr val="E6E6E6"/>
      </a:lt2>
      <a:accent1>
        <a:srgbClr val="3285C6"/>
      </a:accent1>
      <a:accent2>
        <a:srgbClr val="E8742B"/>
      </a:accent2>
      <a:accent3>
        <a:srgbClr val="F2D217"/>
      </a:accent3>
      <a:accent4>
        <a:srgbClr val="C3CE51"/>
      </a:accent4>
      <a:accent5>
        <a:srgbClr val="8DA646"/>
      </a:accent5>
      <a:accent6>
        <a:srgbClr val="00245F"/>
      </a:accent6>
      <a:hlink>
        <a:srgbClr val="3285C6"/>
      </a:hlink>
      <a:folHlink>
        <a:srgbClr val="3285C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000" dirty="0" err="1" smtClean="0">
            <a:latin typeface="Barlow Semi Condensed Light" pitchFamily="2" charset="77"/>
          </a:defRPr>
        </a:defPPr>
      </a:lstStyle>
    </a:txDef>
  </a:objectDefaults>
  <a:extraClrSchemeLst/>
  <a:extLst>
    <a:ext uri="{05A4C25C-085E-4340-85A3-A5531E510DB2}">
      <thm15:themeFamily xmlns:thm15="http://schemas.microsoft.com/office/thememl/2012/main" name="Presentation2" id="{3D372C03-0051-294D-8508-C60E8A2BA044}" vid="{C5F282EE-D390-0A4E-A713-C0B71603F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2568B525010F846862294E756626199" ma:contentTypeVersion="8" ma:contentTypeDescription="Create a new document." ma:contentTypeScope="" ma:versionID="8038f208134572231f45b2239c7ee116">
  <xsd:schema xmlns:xsd="http://www.w3.org/2001/XMLSchema" xmlns:xs="http://www.w3.org/2001/XMLSchema" xmlns:p="http://schemas.microsoft.com/office/2006/metadata/properties" xmlns:ns2="78610437-699c-4941-bf2e-0011b0af15d9" xmlns:ns3="c7ddc322-a81d-4d45-a8a3-b42cbb00bae7" targetNamespace="http://schemas.microsoft.com/office/2006/metadata/properties" ma:root="true" ma:fieldsID="3bc37508e70c0eb62c75259443266f33" ns2:_="" ns3:_="">
    <xsd:import namespace="78610437-699c-4941-bf2e-0011b0af15d9"/>
    <xsd:import namespace="c7ddc322-a81d-4d45-a8a3-b42cbb00bae7"/>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610437-699c-4941-bf2e-0011b0af15d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7ddc322-a81d-4d45-a8a3-b42cbb00bae7"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62143CB-FF86-4FF4-A52C-91F139184A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610437-699c-4941-bf2e-0011b0af15d9"/>
    <ds:schemaRef ds:uri="c7ddc322-a81d-4d45-a8a3-b42cbb00ba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0902662-26C2-4821-A231-BAF4C199D77B}">
  <ds:schemaRefs>
    <ds:schemaRef ds:uri="http://schemas.microsoft.com/sharepoint/v3/contenttype/forms"/>
  </ds:schemaRefs>
</ds:datastoreItem>
</file>

<file path=customXml/itemProps3.xml><?xml version="1.0" encoding="utf-8"?>
<ds:datastoreItem xmlns:ds="http://schemas.openxmlformats.org/officeDocument/2006/customXml" ds:itemID="{0945FB79-9F84-4AA7-8515-C81FE5A311BA}">
  <ds:schemaRefs>
    <ds:schemaRef ds:uri="78610437-699c-4941-bf2e-0011b0af15d9"/>
    <ds:schemaRef ds:uri="http://www.w3.org/XML/1998/namespace"/>
    <ds:schemaRef ds:uri="http://schemas.openxmlformats.org/package/2006/metadata/core-properties"/>
    <ds:schemaRef ds:uri="http://purl.org/dc/terms/"/>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c7ddc322-a81d-4d45-a8a3-b42cbb00bae7"/>
  </ds:schemaRefs>
</ds:datastoreItem>
</file>

<file path=docProps/app.xml><?xml version="1.0" encoding="utf-8"?>
<Properties xmlns="http://schemas.openxmlformats.org/officeDocument/2006/extended-properties" xmlns:vt="http://schemas.openxmlformats.org/officeDocument/2006/docPropsVTypes">
  <TotalTime>6185</TotalTime>
  <Words>1759</Words>
  <Application>Microsoft Macintosh PowerPoint</Application>
  <PresentationFormat>Widescreen</PresentationFormat>
  <Paragraphs>333</Paragraphs>
  <Slides>33</Slides>
  <Notes>33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Barlow Semi Condensed Light</vt:lpstr>
      <vt:lpstr>Barlow Semi Condensed SemiBold</vt:lpstr>
      <vt:lpstr>Calibri</vt:lpstr>
      <vt:lpstr>Calibri Light</vt:lpstr>
      <vt:lpstr>Consolas</vt:lpstr>
      <vt:lpstr>Menlo</vt:lpstr>
      <vt:lpstr>Office Theme</vt:lpstr>
      <vt:lpstr>PowerPoint Presentation</vt:lpstr>
      <vt:lpstr>PowerPoint Presentation</vt:lpstr>
      <vt:lpstr>Hands on with Ansible</vt:lpstr>
      <vt:lpstr>Welcome to the Playground</vt:lpstr>
      <vt:lpstr>PowerPoint Presentation</vt:lpstr>
      <vt:lpstr>PowerPoint Presentation</vt:lpstr>
      <vt:lpstr>What is Ansible?</vt:lpstr>
      <vt:lpstr>Ansible does…</vt:lpstr>
      <vt:lpstr>Why use Ansible?</vt:lpstr>
      <vt:lpstr>Why use Ansible?</vt:lpstr>
      <vt:lpstr>How do we use Ansible?</vt:lpstr>
      <vt:lpstr>CLI    or    GUI</vt:lpstr>
      <vt:lpstr>Ansible architecture</vt:lpstr>
      <vt:lpstr>Concepts and Terminology</vt:lpstr>
      <vt:lpstr>How do we use Ansible?</vt:lpstr>
      <vt:lpstr>PowerPoint Presentation</vt:lpstr>
      <vt:lpstr>PowerPoint Presentation</vt:lpstr>
      <vt:lpstr>PowerPoint Presentation</vt:lpstr>
      <vt:lpstr>How do we use Ansible?</vt:lpstr>
      <vt:lpstr>PowerPoint Presentation</vt:lpstr>
      <vt:lpstr>PowerPoint Presentation</vt:lpstr>
      <vt:lpstr>How do we use Ansible?</vt:lpstr>
      <vt:lpstr>PowerPoint Presentation</vt:lpstr>
      <vt:lpstr>How do we use Ansible?</vt:lpstr>
      <vt:lpstr>PowerPoint Presentation</vt:lpstr>
      <vt:lpstr>How do we use Ansible?</vt:lpstr>
      <vt:lpstr>PowerPoint Presentation</vt:lpstr>
      <vt:lpstr>PowerPoint Presentation</vt:lpstr>
      <vt:lpstr>How do we use Ansible?</vt:lpstr>
      <vt:lpstr>PowerPoint Presentation</vt:lpstr>
      <vt:lpstr>ANSIBLE GALAXY – database roles</vt:lpstr>
      <vt:lpstr>     Ansible Workshop </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Yuliya Nedyalkova</dc:creator>
  <cp:lastModifiedBy>Yuliya Nedyalkova</cp:lastModifiedBy>
  <cp:revision>32</cp:revision>
  <cp:lastPrinted>2019-10-24T21:08:17Z</cp:lastPrinted>
  <dcterms:created xsi:type="dcterms:W3CDTF">2019-10-08T20:21:16Z</dcterms:created>
  <dcterms:modified xsi:type="dcterms:W3CDTF">2019-10-24T21:09:07Z</dcterms:modified>
</cp:coreProperties>
</file>